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4"/>
  </p:sldMasterIdLst>
  <p:notesMasterIdLst>
    <p:notesMasterId r:id="rId33"/>
  </p:notesMasterIdLst>
  <p:sldIdLst>
    <p:sldId id="256" r:id="rId5"/>
    <p:sldId id="260" r:id="rId6"/>
    <p:sldId id="257" r:id="rId7"/>
    <p:sldId id="279" r:id="rId8"/>
    <p:sldId id="266" r:id="rId9"/>
    <p:sldId id="281" r:id="rId10"/>
    <p:sldId id="258" r:id="rId11"/>
    <p:sldId id="304" r:id="rId12"/>
    <p:sldId id="303" r:id="rId13"/>
    <p:sldId id="287" r:id="rId14"/>
    <p:sldId id="288" r:id="rId15"/>
    <p:sldId id="285" r:id="rId16"/>
    <p:sldId id="284" r:id="rId17"/>
    <p:sldId id="302" r:id="rId18"/>
    <p:sldId id="305" r:id="rId19"/>
    <p:sldId id="286" r:id="rId20"/>
    <p:sldId id="291" r:id="rId21"/>
    <p:sldId id="290" r:id="rId22"/>
    <p:sldId id="297" r:id="rId23"/>
    <p:sldId id="298" r:id="rId24"/>
    <p:sldId id="299" r:id="rId25"/>
    <p:sldId id="292" r:id="rId26"/>
    <p:sldId id="293" r:id="rId27"/>
    <p:sldId id="301" r:id="rId28"/>
    <p:sldId id="289" r:id="rId29"/>
    <p:sldId id="294" r:id="rId30"/>
    <p:sldId id="295" r:id="rId31"/>
    <p:sldId id="274" r:id="rId32"/>
  </p:sldIdLst>
  <p:sldSz cx="18288000" cy="10287000"/>
  <p:notesSz cx="6858000" cy="9144000"/>
  <p:embeddedFontLst>
    <p:embeddedFont>
      <p:font typeface="Bebas Neue" panose="020B0606020202050201" pitchFamily="34" charset="0"/>
      <p:regular r:id="rId34"/>
    </p:embeddedFont>
    <p:embeddedFont>
      <p:font typeface="Inter" panose="020B0604020202020204" charset="0"/>
      <p:regular r:id="rId35"/>
      <p:bold r:id="rId36"/>
    </p:embeddedFont>
    <p:embeddedFont>
      <p:font typeface="Inter SemiBold" panose="020B0604020202020204" charset="0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DB7"/>
    <a:srgbClr val="DFDFE5"/>
    <a:srgbClr val="003560"/>
    <a:srgbClr val="014D53"/>
    <a:srgbClr val="98A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650525-3415-426C-8645-5A4028AB18FB}" v="1828" dt="2024-03-02T19:07:09.5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4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22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1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2.fntdata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media/hdphoto1.wdp>
</file>

<file path=ppt/media/image1.png>
</file>

<file path=ppt/media/image10.sv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sv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>
          <a:extLst>
            <a:ext uri="{FF2B5EF4-FFF2-40B4-BE49-F238E27FC236}">
              <a16:creationId xmlns:a16="http://schemas.microsoft.com/office/drawing/2014/main" id="{CF40DF8C-B184-DD46-1D46-E5BF8F80F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6:notes">
            <a:extLst>
              <a:ext uri="{FF2B5EF4-FFF2-40B4-BE49-F238E27FC236}">
                <a16:creationId xmlns:a16="http://schemas.microsoft.com/office/drawing/2014/main" id="{BC113D34-7A83-6E86-D75C-A22700647D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6:notes">
            <a:extLst>
              <a:ext uri="{FF2B5EF4-FFF2-40B4-BE49-F238E27FC236}">
                <a16:creationId xmlns:a16="http://schemas.microsoft.com/office/drawing/2014/main" id="{4EADB79A-A447-3494-BF1A-DF0F738E04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78818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>
          <a:extLst>
            <a:ext uri="{FF2B5EF4-FFF2-40B4-BE49-F238E27FC236}">
              <a16:creationId xmlns:a16="http://schemas.microsoft.com/office/drawing/2014/main" id="{ED0337DF-4BB7-674D-1CD5-E9FE8AE64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6:notes">
            <a:extLst>
              <a:ext uri="{FF2B5EF4-FFF2-40B4-BE49-F238E27FC236}">
                <a16:creationId xmlns:a16="http://schemas.microsoft.com/office/drawing/2014/main" id="{5A8E0C53-6C9C-6B3F-5ABB-00696CBAE6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6:notes">
            <a:extLst>
              <a:ext uri="{FF2B5EF4-FFF2-40B4-BE49-F238E27FC236}">
                <a16:creationId xmlns:a16="http://schemas.microsoft.com/office/drawing/2014/main" id="{117C6460-CBF7-1A47-5D14-BF05746CF2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4487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>
          <a:extLst>
            <a:ext uri="{FF2B5EF4-FFF2-40B4-BE49-F238E27FC236}">
              <a16:creationId xmlns:a16="http://schemas.microsoft.com/office/drawing/2014/main" id="{FCEF8F5E-82B3-1756-3B1B-226911B835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6:notes">
            <a:extLst>
              <a:ext uri="{FF2B5EF4-FFF2-40B4-BE49-F238E27FC236}">
                <a16:creationId xmlns:a16="http://schemas.microsoft.com/office/drawing/2014/main" id="{90E91C61-0F3B-B79A-C85E-7F1575E502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6:notes">
            <a:extLst>
              <a:ext uri="{FF2B5EF4-FFF2-40B4-BE49-F238E27FC236}">
                <a16:creationId xmlns:a16="http://schemas.microsoft.com/office/drawing/2014/main" id="{A6C71CEC-FF21-C131-1C97-49E5715AA7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505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>
          <a:extLst>
            <a:ext uri="{FF2B5EF4-FFF2-40B4-BE49-F238E27FC236}">
              <a16:creationId xmlns:a16="http://schemas.microsoft.com/office/drawing/2014/main" id="{8FC5D73D-CBD6-2187-FAA4-423DFBE1E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6:notes">
            <a:extLst>
              <a:ext uri="{FF2B5EF4-FFF2-40B4-BE49-F238E27FC236}">
                <a16:creationId xmlns:a16="http://schemas.microsoft.com/office/drawing/2014/main" id="{49891662-4566-99D4-1F34-F0930ABE94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6:notes">
            <a:extLst>
              <a:ext uri="{FF2B5EF4-FFF2-40B4-BE49-F238E27FC236}">
                <a16:creationId xmlns:a16="http://schemas.microsoft.com/office/drawing/2014/main" id="{E456515D-9023-919F-3CE9-CDE70A8232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0346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>
          <a:extLst>
            <a:ext uri="{FF2B5EF4-FFF2-40B4-BE49-F238E27FC236}">
              <a16:creationId xmlns:a16="http://schemas.microsoft.com/office/drawing/2014/main" id="{C0C0C377-3DAB-54C6-30B3-6C48ACDD0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6:notes">
            <a:extLst>
              <a:ext uri="{FF2B5EF4-FFF2-40B4-BE49-F238E27FC236}">
                <a16:creationId xmlns:a16="http://schemas.microsoft.com/office/drawing/2014/main" id="{EAD3776D-711D-04C7-F7AA-24163B8211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6:notes">
            <a:extLst>
              <a:ext uri="{FF2B5EF4-FFF2-40B4-BE49-F238E27FC236}">
                <a16:creationId xmlns:a16="http://schemas.microsoft.com/office/drawing/2014/main" id="{A00DD232-2D75-3ABD-97B7-E30509D3C7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36451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>
          <a:extLst>
            <a:ext uri="{FF2B5EF4-FFF2-40B4-BE49-F238E27FC236}">
              <a16:creationId xmlns:a16="http://schemas.microsoft.com/office/drawing/2014/main" id="{9B73653C-A4EA-C6DA-E28A-A8D6C4CDB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6:notes">
            <a:extLst>
              <a:ext uri="{FF2B5EF4-FFF2-40B4-BE49-F238E27FC236}">
                <a16:creationId xmlns:a16="http://schemas.microsoft.com/office/drawing/2014/main" id="{716441CB-E8FB-459D-1906-198D0F52C5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6:notes">
            <a:extLst>
              <a:ext uri="{FF2B5EF4-FFF2-40B4-BE49-F238E27FC236}">
                <a16:creationId xmlns:a16="http://schemas.microsoft.com/office/drawing/2014/main" id="{F0790C59-F050-D91A-AA8D-9251846212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7675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>
          <a:extLst>
            <a:ext uri="{FF2B5EF4-FFF2-40B4-BE49-F238E27FC236}">
              <a16:creationId xmlns:a16="http://schemas.microsoft.com/office/drawing/2014/main" id="{D653C31A-478A-509B-CFF3-408A37680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2:notes">
            <a:extLst>
              <a:ext uri="{FF2B5EF4-FFF2-40B4-BE49-F238E27FC236}">
                <a16:creationId xmlns:a16="http://schemas.microsoft.com/office/drawing/2014/main" id="{C3322811-C598-3AD1-1EF2-BE7040668A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2:notes">
            <a:extLst>
              <a:ext uri="{FF2B5EF4-FFF2-40B4-BE49-F238E27FC236}">
                <a16:creationId xmlns:a16="http://schemas.microsoft.com/office/drawing/2014/main" id="{D46E82D5-9D1D-5E23-CD52-71E6AD6638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634277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>
          <a:extLst>
            <a:ext uri="{FF2B5EF4-FFF2-40B4-BE49-F238E27FC236}">
              <a16:creationId xmlns:a16="http://schemas.microsoft.com/office/drawing/2014/main" id="{73FB80A8-190C-4458-4D5D-BFD490925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7:notes">
            <a:extLst>
              <a:ext uri="{FF2B5EF4-FFF2-40B4-BE49-F238E27FC236}">
                <a16:creationId xmlns:a16="http://schemas.microsoft.com/office/drawing/2014/main" id="{7D0211AC-9027-7BC0-CC6B-84DEE31365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7:notes">
            <a:extLst>
              <a:ext uri="{FF2B5EF4-FFF2-40B4-BE49-F238E27FC236}">
                <a16:creationId xmlns:a16="http://schemas.microsoft.com/office/drawing/2014/main" id="{C534CF65-9857-A91F-49A8-57C1AA6997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04254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>
          <a:extLst>
            <a:ext uri="{FF2B5EF4-FFF2-40B4-BE49-F238E27FC236}">
              <a16:creationId xmlns:a16="http://schemas.microsoft.com/office/drawing/2014/main" id="{928C14CA-41B5-13BB-3F9C-562B806CB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7:notes">
            <a:extLst>
              <a:ext uri="{FF2B5EF4-FFF2-40B4-BE49-F238E27FC236}">
                <a16:creationId xmlns:a16="http://schemas.microsoft.com/office/drawing/2014/main" id="{050A8A61-7956-9EA8-B1CF-4B88C5E50B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7:notes">
            <a:extLst>
              <a:ext uri="{FF2B5EF4-FFF2-40B4-BE49-F238E27FC236}">
                <a16:creationId xmlns:a16="http://schemas.microsoft.com/office/drawing/2014/main" id="{32ACB023-6A4C-71DA-C2E4-118FE97C5B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51347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>
          <a:extLst>
            <a:ext uri="{FF2B5EF4-FFF2-40B4-BE49-F238E27FC236}">
              <a16:creationId xmlns:a16="http://schemas.microsoft.com/office/drawing/2014/main" id="{12AA5C0B-2108-B0E7-4417-C5FF24F3E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7:notes">
            <a:extLst>
              <a:ext uri="{FF2B5EF4-FFF2-40B4-BE49-F238E27FC236}">
                <a16:creationId xmlns:a16="http://schemas.microsoft.com/office/drawing/2014/main" id="{768444EB-75BD-1F18-E473-BFB02999A2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7:notes">
            <a:extLst>
              <a:ext uri="{FF2B5EF4-FFF2-40B4-BE49-F238E27FC236}">
                <a16:creationId xmlns:a16="http://schemas.microsoft.com/office/drawing/2014/main" id="{75714983-705B-3433-35A9-B17332C9DB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6107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>
          <a:extLst>
            <a:ext uri="{FF2B5EF4-FFF2-40B4-BE49-F238E27FC236}">
              <a16:creationId xmlns:a16="http://schemas.microsoft.com/office/drawing/2014/main" id="{8C0A011D-7E41-F16C-1647-6AC7F2E20C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7:notes">
            <a:extLst>
              <a:ext uri="{FF2B5EF4-FFF2-40B4-BE49-F238E27FC236}">
                <a16:creationId xmlns:a16="http://schemas.microsoft.com/office/drawing/2014/main" id="{89B1C5BE-FBED-3956-50C4-EB1461EA10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7:notes">
            <a:extLst>
              <a:ext uri="{FF2B5EF4-FFF2-40B4-BE49-F238E27FC236}">
                <a16:creationId xmlns:a16="http://schemas.microsoft.com/office/drawing/2014/main" id="{A5691200-E475-27A9-CE42-9CB4571AAB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51661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>
          <a:extLst>
            <a:ext uri="{FF2B5EF4-FFF2-40B4-BE49-F238E27FC236}">
              <a16:creationId xmlns:a16="http://schemas.microsoft.com/office/drawing/2014/main" id="{63272ABB-E890-7AB0-41A4-F9323EB89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7:notes">
            <a:extLst>
              <a:ext uri="{FF2B5EF4-FFF2-40B4-BE49-F238E27FC236}">
                <a16:creationId xmlns:a16="http://schemas.microsoft.com/office/drawing/2014/main" id="{2E831668-038D-E2C9-CBE6-94959A3924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7:notes">
            <a:extLst>
              <a:ext uri="{FF2B5EF4-FFF2-40B4-BE49-F238E27FC236}">
                <a16:creationId xmlns:a16="http://schemas.microsoft.com/office/drawing/2014/main" id="{66BAEB9B-4BCD-3F47-98D3-4281F99984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62669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AD188B91-1B18-58E2-6701-661345E3B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:notes">
            <a:extLst>
              <a:ext uri="{FF2B5EF4-FFF2-40B4-BE49-F238E27FC236}">
                <a16:creationId xmlns:a16="http://schemas.microsoft.com/office/drawing/2014/main" id="{19B48678-E3B5-CB1A-B78A-1070A72D7A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7:notes">
            <a:extLst>
              <a:ext uri="{FF2B5EF4-FFF2-40B4-BE49-F238E27FC236}">
                <a16:creationId xmlns:a16="http://schemas.microsoft.com/office/drawing/2014/main" id="{15965598-0123-BF5B-21F1-C5DFB26EF6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15544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5966BE25-988B-1A3D-0494-493705D12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:notes">
            <a:extLst>
              <a:ext uri="{FF2B5EF4-FFF2-40B4-BE49-F238E27FC236}">
                <a16:creationId xmlns:a16="http://schemas.microsoft.com/office/drawing/2014/main" id="{4230C7EE-4C43-4330-38A0-6F8E37B9D4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7:notes">
            <a:extLst>
              <a:ext uri="{FF2B5EF4-FFF2-40B4-BE49-F238E27FC236}">
                <a16:creationId xmlns:a16="http://schemas.microsoft.com/office/drawing/2014/main" id="{D875DF20-C628-ED0C-09C9-8263CC6420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947655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>
          <a:extLst>
            <a:ext uri="{FF2B5EF4-FFF2-40B4-BE49-F238E27FC236}">
              <a16:creationId xmlns:a16="http://schemas.microsoft.com/office/drawing/2014/main" id="{F715BB82-B9CD-704E-B542-E777DD14C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7:notes">
            <a:extLst>
              <a:ext uri="{FF2B5EF4-FFF2-40B4-BE49-F238E27FC236}">
                <a16:creationId xmlns:a16="http://schemas.microsoft.com/office/drawing/2014/main" id="{5351A2AF-E579-B2E1-8371-B43A2F4622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7:notes">
            <a:extLst>
              <a:ext uri="{FF2B5EF4-FFF2-40B4-BE49-F238E27FC236}">
                <a16:creationId xmlns:a16="http://schemas.microsoft.com/office/drawing/2014/main" id="{3990CCB8-2FE6-844C-E83F-0C767FD35C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69736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>
          <a:extLst>
            <a:ext uri="{FF2B5EF4-FFF2-40B4-BE49-F238E27FC236}">
              <a16:creationId xmlns:a16="http://schemas.microsoft.com/office/drawing/2014/main" id="{DC1426CB-0E7E-3DCA-7344-4B80A6BEF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:notes">
            <a:extLst>
              <a:ext uri="{FF2B5EF4-FFF2-40B4-BE49-F238E27FC236}">
                <a16:creationId xmlns:a16="http://schemas.microsoft.com/office/drawing/2014/main" id="{0B476A2F-E086-7032-E314-F727119DD2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6:notes">
            <a:extLst>
              <a:ext uri="{FF2B5EF4-FFF2-40B4-BE49-F238E27FC236}">
                <a16:creationId xmlns:a16="http://schemas.microsoft.com/office/drawing/2014/main" id="{3D531959-492A-A500-1CD7-558E4FCCD3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1835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>
          <a:extLst>
            <a:ext uri="{FF2B5EF4-FFF2-40B4-BE49-F238E27FC236}">
              <a16:creationId xmlns:a16="http://schemas.microsoft.com/office/drawing/2014/main" id="{5CBBAAB6-3431-2673-4B63-B30741B2C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4:notes">
            <a:extLst>
              <a:ext uri="{FF2B5EF4-FFF2-40B4-BE49-F238E27FC236}">
                <a16:creationId xmlns:a16="http://schemas.microsoft.com/office/drawing/2014/main" id="{093F24AB-FD04-6ADA-8BA8-0FDA7FCF16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4:notes">
            <a:extLst>
              <a:ext uri="{FF2B5EF4-FFF2-40B4-BE49-F238E27FC236}">
                <a16:creationId xmlns:a16="http://schemas.microsoft.com/office/drawing/2014/main" id="{A2918B9C-9B71-A14D-BDAE-A900438CA1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37798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>
          <a:extLst>
            <a:ext uri="{FF2B5EF4-FFF2-40B4-BE49-F238E27FC236}">
              <a16:creationId xmlns:a16="http://schemas.microsoft.com/office/drawing/2014/main" id="{E5911F1B-17B4-C40C-055C-F99F37C56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5:notes">
            <a:extLst>
              <a:ext uri="{FF2B5EF4-FFF2-40B4-BE49-F238E27FC236}">
                <a16:creationId xmlns:a16="http://schemas.microsoft.com/office/drawing/2014/main" id="{901F36AA-CE44-410E-8D36-36FDF066AE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5:notes">
            <a:extLst>
              <a:ext uri="{FF2B5EF4-FFF2-40B4-BE49-F238E27FC236}">
                <a16:creationId xmlns:a16="http://schemas.microsoft.com/office/drawing/2014/main" id="{BEBCC74B-620D-781F-C106-AACD3C7E25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34469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e-IL"/>
              <a:t>הסיבות להקמת האפליקציה</a:t>
            </a:r>
            <a:endParaRPr/>
          </a:p>
        </p:txBody>
      </p:sp>
      <p:sp>
        <p:nvSpPr>
          <p:cNvPr id="60" name="Google Shape;6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>
          <a:extLst>
            <a:ext uri="{FF2B5EF4-FFF2-40B4-BE49-F238E27FC236}">
              <a16:creationId xmlns:a16="http://schemas.microsoft.com/office/drawing/2014/main" id="{867E4A9C-4546-DF79-1904-9D0F1D455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2:notes">
            <a:extLst>
              <a:ext uri="{FF2B5EF4-FFF2-40B4-BE49-F238E27FC236}">
                <a16:creationId xmlns:a16="http://schemas.microsoft.com/office/drawing/2014/main" id="{FFA3764A-CCA6-BB57-955C-D790D93E55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2:notes">
            <a:extLst>
              <a:ext uri="{FF2B5EF4-FFF2-40B4-BE49-F238E27FC236}">
                <a16:creationId xmlns:a16="http://schemas.microsoft.com/office/drawing/2014/main" id="{4CD58413-4DA8-9EE7-CABF-FBE1C355E3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1027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>
          <a:extLst>
            <a:ext uri="{FF2B5EF4-FFF2-40B4-BE49-F238E27FC236}">
              <a16:creationId xmlns:a16="http://schemas.microsoft.com/office/drawing/2014/main" id="{B4DD488B-D917-4DBB-3AC6-95C03209C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1:notes">
            <a:extLst>
              <a:ext uri="{FF2B5EF4-FFF2-40B4-BE49-F238E27FC236}">
                <a16:creationId xmlns:a16="http://schemas.microsoft.com/office/drawing/2014/main" id="{0FD8927C-884A-D53B-15C8-D1C70BDC6C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1:notes">
            <a:extLst>
              <a:ext uri="{FF2B5EF4-FFF2-40B4-BE49-F238E27FC236}">
                <a16:creationId xmlns:a16="http://schemas.microsoft.com/office/drawing/2014/main" id="{154E6480-84AC-D620-C57D-3F4B7C188D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9082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>
          <a:extLst>
            <a:ext uri="{FF2B5EF4-FFF2-40B4-BE49-F238E27FC236}">
              <a16:creationId xmlns:a16="http://schemas.microsoft.com/office/drawing/2014/main" id="{7A5054F3-CC64-F7D3-7677-25FCAA56A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2:notes">
            <a:extLst>
              <a:ext uri="{FF2B5EF4-FFF2-40B4-BE49-F238E27FC236}">
                <a16:creationId xmlns:a16="http://schemas.microsoft.com/office/drawing/2014/main" id="{BEEB7A82-51A6-170F-9E8F-6576ED0C47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2:notes">
            <a:extLst>
              <a:ext uri="{FF2B5EF4-FFF2-40B4-BE49-F238E27FC236}">
                <a16:creationId xmlns:a16="http://schemas.microsoft.com/office/drawing/2014/main" id="{DA9B928E-A394-6154-0AFD-1D2C490E27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1220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>
          <a:extLst>
            <a:ext uri="{FF2B5EF4-FFF2-40B4-BE49-F238E27FC236}">
              <a16:creationId xmlns:a16="http://schemas.microsoft.com/office/drawing/2014/main" id="{894B36E5-C8F7-7453-B8FD-BD87FCAF3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6:notes">
            <a:extLst>
              <a:ext uri="{FF2B5EF4-FFF2-40B4-BE49-F238E27FC236}">
                <a16:creationId xmlns:a16="http://schemas.microsoft.com/office/drawing/2014/main" id="{8EA3FFD5-F753-B2E3-93AD-C4C4BB1006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6:notes">
            <a:extLst>
              <a:ext uri="{FF2B5EF4-FFF2-40B4-BE49-F238E27FC236}">
                <a16:creationId xmlns:a16="http://schemas.microsoft.com/office/drawing/2014/main" id="{2A515069-6F9B-9CA6-0876-398FB57341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18439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/>
          <p:nvPr/>
        </p:nvSpPr>
        <p:spPr>
          <a:xfrm>
            <a:off x="-10800" y="8057750"/>
            <a:ext cx="18288000" cy="22293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12857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987675" y="369772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1394275" y="11501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1523975" y="27674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" name="Google Shape;18;p4"/>
          <p:cNvSpPr>
            <a:spLocks noGrp="1"/>
          </p:cNvSpPr>
          <p:nvPr>
            <p:ph type="pic" idx="2"/>
          </p:nvPr>
        </p:nvSpPr>
        <p:spPr>
          <a:xfrm>
            <a:off x="11519913" y="2767475"/>
            <a:ext cx="5486400" cy="4114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9489875" y="0"/>
            <a:ext cx="8798100" cy="10287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914388" y="1310275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  <a:defRPr sz="5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914388" y="4856038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651750" y="113391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1478600" y="328695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2"/>
          </p:nvPr>
        </p:nvSpPr>
        <p:spPr>
          <a:xfrm>
            <a:off x="6626175" y="3221475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716600" y="8907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1770425" y="6950188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5958250" y="6950188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803304" y="1282425"/>
            <a:ext cx="7357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  <a:defRPr sz="5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>
            <a:spLocks noGrp="1"/>
          </p:cNvSpPr>
          <p:nvPr>
            <p:ph type="pic" idx="2"/>
          </p:nvPr>
        </p:nvSpPr>
        <p:spPr>
          <a:xfrm>
            <a:off x="10239138" y="1374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9"/>
          <p:cNvSpPr txBox="1">
            <a:spLocks noGrp="1"/>
          </p:cNvSpPr>
          <p:nvPr>
            <p:ph type="body" idx="1"/>
          </p:nvPr>
        </p:nvSpPr>
        <p:spPr>
          <a:xfrm>
            <a:off x="1738688" y="31948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84050" y="1344675"/>
            <a:ext cx="10881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Bebas Neue"/>
              <a:buNone/>
              <a:defRPr sz="800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05575" y="28804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Char char="•"/>
              <a:defRPr sz="32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Char char="–"/>
              <a:defRPr sz="28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•"/>
              <a:defRPr sz="24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–"/>
              <a:defRPr sz="20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»"/>
              <a:defRPr sz="20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sz="20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sz="20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sz="20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sz="200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s://www.pexels.com/photo/animals-barber-black-and-white-black-wallpaper-144641/" TargetMode="External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iqsels.com/en/public-domain-photo-jcosz" TargetMode="External"/><Relationship Id="rId3" Type="http://schemas.openxmlformats.org/officeDocument/2006/relationships/image" Target="../media/image32.png"/><Relationship Id="rId7" Type="http://schemas.openxmlformats.org/officeDocument/2006/relationships/image" Target="../media/image3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svg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s://www.pexels.com/photo/animals-barber-black-and-white-black-wallpaper-144641/" TargetMode="Externa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s://www.pexels.com/photo/animals-barber-black-and-white-black-wallpaper-144641/" TargetMode="Externa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0" descr="צילום תקריב של עמוד ספרים באדום, כחול ופסים לבנים, על קיר לבנים"/>
          <p:cNvPicPr preferRelativeResize="0"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 t="7809" b="7809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0"/>
          <p:cNvSpPr/>
          <p:nvPr/>
        </p:nvSpPr>
        <p:spPr>
          <a:xfrm rot="-5400000">
            <a:off x="807338" y="-781674"/>
            <a:ext cx="10286999" cy="11850348"/>
          </a:xfrm>
          <a:custGeom>
            <a:avLst/>
            <a:gdLst/>
            <a:ahLst/>
            <a:cxnLst/>
            <a:rect l="l" t="t" r="r" b="b"/>
            <a:pathLst>
              <a:path w="15173127" h="15800464" extrusionOk="0">
                <a:moveTo>
                  <a:pt x="0" y="0"/>
                </a:moveTo>
                <a:lnTo>
                  <a:pt x="15173126" y="0"/>
                </a:lnTo>
                <a:lnTo>
                  <a:pt x="15173126" y="15800464"/>
                </a:lnTo>
                <a:lnTo>
                  <a:pt x="0" y="158004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7000"/>
            </a:blip>
            <a:stretch>
              <a:fillRect r="-4133"/>
            </a:stretch>
          </a:blipFill>
          <a:ln>
            <a:noFill/>
          </a:ln>
          <a:effectLst>
            <a:softEdge rad="63500"/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0"/>
          <p:cNvSpPr txBox="1"/>
          <p:nvPr/>
        </p:nvSpPr>
        <p:spPr>
          <a:xfrm>
            <a:off x="529534" y="2758025"/>
            <a:ext cx="11267855" cy="5500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7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38" b="1">
                <a:solidFill>
                  <a:srgbClr val="F5F5F7"/>
                </a:solidFill>
                <a:latin typeface="Bebas Neue"/>
                <a:ea typeface="Bebas Neue"/>
                <a:cs typeface="Bebas Neue"/>
                <a:sym typeface="Bebas Neue"/>
              </a:rPr>
              <a:t>Get Haircut now</a:t>
            </a:r>
            <a:r>
              <a:rPr lang="en-US" sz="22338" b="1">
                <a:solidFill>
                  <a:schemeClr val="accent3"/>
                </a:solidFill>
                <a:latin typeface="Bebas Neue"/>
                <a:sym typeface="Bebas Neue"/>
              </a:rPr>
              <a:t>!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7" name="Google Shape;57;p10"/>
          <p:cNvSpPr txBox="1"/>
          <p:nvPr/>
        </p:nvSpPr>
        <p:spPr>
          <a:xfrm>
            <a:off x="885569" y="8622657"/>
            <a:ext cx="10138647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err="1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BarberBrisk</a:t>
            </a:r>
            <a:r>
              <a:rPr lang="en-US" sz="3600" b="1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!</a:t>
            </a:r>
            <a:endParaRPr sz="1800">
              <a:solidFill>
                <a:schemeClr val="accent2"/>
              </a:solidFill>
            </a:endParaRPr>
          </a:p>
        </p:txBody>
      </p:sp>
      <p:pic>
        <p:nvPicPr>
          <p:cNvPr id="9" name="Picture 10">
            <a:extLst>
              <a:ext uri="{FF2B5EF4-FFF2-40B4-BE49-F238E27FC236}">
                <a16:creationId xmlns:a16="http://schemas.microsoft.com/office/drawing/2014/main" id="{5205B39D-084A-F822-0425-338BEC3784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85301" y="2907812"/>
            <a:ext cx="4605551" cy="8241647"/>
          </a:xfrm>
          <a:prstGeom prst="rect">
            <a:avLst/>
          </a:prstGeom>
        </p:spPr>
      </p:pic>
      <p:grpSp>
        <p:nvGrpSpPr>
          <p:cNvPr id="2" name="Google Shape;287;p33">
            <a:extLst>
              <a:ext uri="{FF2B5EF4-FFF2-40B4-BE49-F238E27FC236}">
                <a16:creationId xmlns:a16="http://schemas.microsoft.com/office/drawing/2014/main" id="{C7CB13E4-F49A-BF0B-4647-A4E12738C4F0}"/>
              </a:ext>
            </a:extLst>
          </p:cNvPr>
          <p:cNvGrpSpPr/>
          <p:nvPr/>
        </p:nvGrpSpPr>
        <p:grpSpPr>
          <a:xfrm>
            <a:off x="11884122" y="2034620"/>
            <a:ext cx="4698620" cy="9727155"/>
            <a:chOff x="2547150" y="238125"/>
            <a:chExt cx="2525675" cy="5238750"/>
          </a:xfrm>
        </p:grpSpPr>
        <p:sp>
          <p:nvSpPr>
            <p:cNvPr id="3" name="Google Shape;288;p33">
              <a:extLst>
                <a:ext uri="{FF2B5EF4-FFF2-40B4-BE49-F238E27FC236}">
                  <a16:creationId xmlns:a16="http://schemas.microsoft.com/office/drawing/2014/main" id="{B8ABDE32-F5A1-CC30-7A71-6C99FBA0E703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89;p33">
              <a:extLst>
                <a:ext uri="{FF2B5EF4-FFF2-40B4-BE49-F238E27FC236}">
                  <a16:creationId xmlns:a16="http://schemas.microsoft.com/office/drawing/2014/main" id="{1987080E-FBEC-8F4A-A2D1-D6F264FF28E5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0;p33">
              <a:extLst>
                <a:ext uri="{FF2B5EF4-FFF2-40B4-BE49-F238E27FC236}">
                  <a16:creationId xmlns:a16="http://schemas.microsoft.com/office/drawing/2014/main" id="{7998091C-F2CE-4B6D-C6E5-96C308D9982A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1;p33">
              <a:extLst>
                <a:ext uri="{FF2B5EF4-FFF2-40B4-BE49-F238E27FC236}">
                  <a16:creationId xmlns:a16="http://schemas.microsoft.com/office/drawing/2014/main" id="{CA17322E-38F3-59FB-2FA4-9DE9BEA4E3BC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תמונה 9">
            <a:extLst>
              <a:ext uri="{FF2B5EF4-FFF2-40B4-BE49-F238E27FC236}">
                <a16:creationId xmlns:a16="http://schemas.microsoft.com/office/drawing/2014/main" id="{660A1A80-C47F-1B79-3466-FD10315F1D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7235" y="60811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243"/>
        </a:solidFill>
        <a:effectLst/>
      </p:bgPr>
    </p:bg>
    <p:spTree>
      <p:nvGrpSpPr>
        <p:cNvPr id="1" name="Shape 413">
          <a:extLst>
            <a:ext uri="{FF2B5EF4-FFF2-40B4-BE49-F238E27FC236}">
              <a16:creationId xmlns:a16="http://schemas.microsoft.com/office/drawing/2014/main" id="{8A948E40-42F1-02D0-8F29-1D91311FE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5">
            <a:extLst>
              <a:ext uri="{FF2B5EF4-FFF2-40B4-BE49-F238E27FC236}">
                <a16:creationId xmlns:a16="http://schemas.microsoft.com/office/drawing/2014/main" id="{9837A5D6-CE68-83E0-5198-7E5FA6F566A0}"/>
              </a:ext>
            </a:extLst>
          </p:cNvPr>
          <p:cNvSpPr txBox="1"/>
          <p:nvPr/>
        </p:nvSpPr>
        <p:spPr>
          <a:xfrm>
            <a:off x="5279484" y="657225"/>
            <a:ext cx="77290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Activity</a:t>
            </a:r>
            <a:r>
              <a:rPr lang="en-US" sz="5000" b="1" u="none" strike="noStrike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 diagram</a:t>
            </a:r>
            <a:endParaRPr/>
          </a:p>
        </p:txBody>
      </p:sp>
      <p:sp>
        <p:nvSpPr>
          <p:cNvPr id="418" name="Google Shape;418;p25">
            <a:extLst>
              <a:ext uri="{FF2B5EF4-FFF2-40B4-BE49-F238E27FC236}">
                <a16:creationId xmlns:a16="http://schemas.microsoft.com/office/drawing/2014/main" id="{BBB8D723-E1F9-2B8F-9A39-8F73BCDA7F9A}"/>
              </a:ext>
            </a:extLst>
          </p:cNvPr>
          <p:cNvSpPr txBox="1"/>
          <p:nvPr/>
        </p:nvSpPr>
        <p:spPr>
          <a:xfrm>
            <a:off x="414818" y="3121886"/>
            <a:ext cx="892827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Flow chart of the main features of the app.</a:t>
            </a:r>
            <a:endParaRPr/>
          </a:p>
        </p:txBody>
      </p:sp>
      <p:sp>
        <p:nvSpPr>
          <p:cNvPr id="419" name="Google Shape;419;p25">
            <a:extLst>
              <a:ext uri="{FF2B5EF4-FFF2-40B4-BE49-F238E27FC236}">
                <a16:creationId xmlns:a16="http://schemas.microsoft.com/office/drawing/2014/main" id="{591CEAEB-BE2D-D04D-FB5E-C0D5C415BB12}"/>
              </a:ext>
            </a:extLst>
          </p:cNvPr>
          <p:cNvSpPr txBox="1"/>
          <p:nvPr/>
        </p:nvSpPr>
        <p:spPr>
          <a:xfrm>
            <a:off x="414818" y="2247844"/>
            <a:ext cx="2545773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chemeClr val="bg2"/>
                </a:solidFill>
                <a:latin typeface="Inter"/>
                <a:ea typeface="Inter"/>
                <a:cs typeface="Inter"/>
                <a:sym typeface="Inter"/>
              </a:rPr>
              <a:t>Description</a:t>
            </a:r>
            <a:endParaRPr>
              <a:solidFill>
                <a:schemeClr val="bg2"/>
              </a:solidFill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4D0FEEE6-5F6A-FAED-C092-342E56ED2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85" t="-17" r="85" b="44547"/>
          <a:stretch/>
        </p:blipFill>
        <p:spPr>
          <a:xfrm>
            <a:off x="6949905" y="1798268"/>
            <a:ext cx="11190405" cy="8488732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F656877E-22AE-F629-A300-CF3BCD496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08684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243"/>
        </a:solidFill>
        <a:effectLst/>
      </p:bgPr>
    </p:bg>
    <p:spTree>
      <p:nvGrpSpPr>
        <p:cNvPr id="1" name="Shape 413">
          <a:extLst>
            <a:ext uri="{FF2B5EF4-FFF2-40B4-BE49-F238E27FC236}">
              <a16:creationId xmlns:a16="http://schemas.microsoft.com/office/drawing/2014/main" id="{918453C3-D911-DD08-5917-233526467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5">
            <a:extLst>
              <a:ext uri="{FF2B5EF4-FFF2-40B4-BE49-F238E27FC236}">
                <a16:creationId xmlns:a16="http://schemas.microsoft.com/office/drawing/2014/main" id="{9C2B9AC7-4BC0-6F15-D8CC-FD15333145E2}"/>
              </a:ext>
            </a:extLst>
          </p:cNvPr>
          <p:cNvSpPr txBox="1"/>
          <p:nvPr/>
        </p:nvSpPr>
        <p:spPr>
          <a:xfrm>
            <a:off x="414818" y="3121886"/>
            <a:ext cx="892827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Flow chart of the main features of the app.</a:t>
            </a:r>
            <a:endParaRPr lang="en-US" sz="1800"/>
          </a:p>
        </p:txBody>
      </p:sp>
      <p:sp>
        <p:nvSpPr>
          <p:cNvPr id="419" name="Google Shape;419;p25">
            <a:extLst>
              <a:ext uri="{FF2B5EF4-FFF2-40B4-BE49-F238E27FC236}">
                <a16:creationId xmlns:a16="http://schemas.microsoft.com/office/drawing/2014/main" id="{DB48F165-3861-905C-1DC5-EE974F0063BF}"/>
              </a:ext>
            </a:extLst>
          </p:cNvPr>
          <p:cNvSpPr txBox="1"/>
          <p:nvPr/>
        </p:nvSpPr>
        <p:spPr>
          <a:xfrm>
            <a:off x="414818" y="2247844"/>
            <a:ext cx="2545773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chemeClr val="bg2"/>
                </a:solidFill>
                <a:latin typeface="Inter"/>
                <a:ea typeface="Inter"/>
                <a:cs typeface="Inter"/>
                <a:sym typeface="Inter"/>
              </a:rPr>
              <a:t>Description</a:t>
            </a:r>
            <a:endParaRPr>
              <a:solidFill>
                <a:schemeClr val="bg2"/>
              </a:solidFill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3A52E986-2C70-5D25-0F73-051163C4F8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3" b="403"/>
          <a:stretch/>
        </p:blipFill>
        <p:spPr>
          <a:xfrm>
            <a:off x="7097595" y="-7011453"/>
            <a:ext cx="11190405" cy="15179818"/>
          </a:xfrm>
          <a:prstGeom prst="rect">
            <a:avLst/>
          </a:prstGeom>
        </p:spPr>
      </p:pic>
      <p:pic>
        <p:nvPicPr>
          <p:cNvPr id="2" name="תמונה 1">
            <a:extLst>
              <a:ext uri="{FF2B5EF4-FFF2-40B4-BE49-F238E27FC236}">
                <a16:creationId xmlns:a16="http://schemas.microsoft.com/office/drawing/2014/main" id="{A5A4E74A-91D1-F2C1-6B8A-65E4EAD2EE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01191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243"/>
        </a:solidFill>
        <a:effectLst/>
      </p:bgPr>
    </p:bg>
    <p:spTree>
      <p:nvGrpSpPr>
        <p:cNvPr id="1" name="Shape 413">
          <a:extLst>
            <a:ext uri="{FF2B5EF4-FFF2-40B4-BE49-F238E27FC236}">
              <a16:creationId xmlns:a16="http://schemas.microsoft.com/office/drawing/2014/main" id="{D2FAFDBB-13E4-6FE6-4C4E-725498B2B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5">
            <a:extLst>
              <a:ext uri="{FF2B5EF4-FFF2-40B4-BE49-F238E27FC236}">
                <a16:creationId xmlns:a16="http://schemas.microsoft.com/office/drawing/2014/main" id="{0BEBC3B4-0B1E-CBB8-0EBA-E9E69AE9727D}"/>
              </a:ext>
            </a:extLst>
          </p:cNvPr>
          <p:cNvSpPr txBox="1"/>
          <p:nvPr/>
        </p:nvSpPr>
        <p:spPr>
          <a:xfrm>
            <a:off x="5279484" y="657225"/>
            <a:ext cx="77290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Sequence</a:t>
            </a:r>
            <a:r>
              <a:rPr lang="en-US" sz="5000" b="1" u="none" strike="noStrike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 diagram</a:t>
            </a:r>
            <a:endParaRPr/>
          </a:p>
        </p:txBody>
      </p:sp>
      <p:sp>
        <p:nvSpPr>
          <p:cNvPr id="418" name="Google Shape;418;p25">
            <a:extLst>
              <a:ext uri="{FF2B5EF4-FFF2-40B4-BE49-F238E27FC236}">
                <a16:creationId xmlns:a16="http://schemas.microsoft.com/office/drawing/2014/main" id="{313D6B92-6977-251B-A4CF-5356CE586D74}"/>
              </a:ext>
            </a:extLst>
          </p:cNvPr>
          <p:cNvSpPr txBox="1"/>
          <p:nvPr/>
        </p:nvSpPr>
        <p:spPr>
          <a:xfrm>
            <a:off x="3091219" y="9567741"/>
            <a:ext cx="892827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Demonstration of setting appointment by the barber</a:t>
            </a:r>
            <a:endParaRPr/>
          </a:p>
        </p:txBody>
      </p:sp>
      <p:sp>
        <p:nvSpPr>
          <p:cNvPr id="419" name="Google Shape;419;p25">
            <a:extLst>
              <a:ext uri="{FF2B5EF4-FFF2-40B4-BE49-F238E27FC236}">
                <a16:creationId xmlns:a16="http://schemas.microsoft.com/office/drawing/2014/main" id="{629455E3-1EFE-EA42-6AC3-4FD1B61BD8BA}"/>
              </a:ext>
            </a:extLst>
          </p:cNvPr>
          <p:cNvSpPr txBox="1"/>
          <p:nvPr/>
        </p:nvSpPr>
        <p:spPr>
          <a:xfrm>
            <a:off x="414818" y="9432416"/>
            <a:ext cx="2545773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chemeClr val="bg2"/>
                </a:solidFill>
                <a:latin typeface="Inter"/>
                <a:ea typeface="Inter"/>
                <a:cs typeface="Inter"/>
                <a:sym typeface="Inter"/>
              </a:rPr>
              <a:t>Description</a:t>
            </a:r>
            <a:endParaRPr>
              <a:solidFill>
                <a:schemeClr val="bg2"/>
              </a:solidFill>
            </a:endParaRPr>
          </a:p>
        </p:txBody>
      </p:sp>
      <p:pic>
        <p:nvPicPr>
          <p:cNvPr id="2" name="Picture 7">
            <a:extLst>
              <a:ext uri="{FF2B5EF4-FFF2-40B4-BE49-F238E27FC236}">
                <a16:creationId xmlns:a16="http://schemas.microsoft.com/office/drawing/2014/main" id="{3E55A71E-F744-00A3-A102-DCF35185C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0591" y="2089936"/>
            <a:ext cx="12013951" cy="6697775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0A1F75A4-97D8-1FA9-65D9-BBBD3BF09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94678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243"/>
        </a:solidFill>
        <a:effectLst/>
      </p:bgPr>
    </p:bg>
    <p:spTree>
      <p:nvGrpSpPr>
        <p:cNvPr id="1" name="Shape 413">
          <a:extLst>
            <a:ext uri="{FF2B5EF4-FFF2-40B4-BE49-F238E27FC236}">
              <a16:creationId xmlns:a16="http://schemas.microsoft.com/office/drawing/2014/main" id="{619D605F-1F47-41A1-9623-757ED1B87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5">
            <a:extLst>
              <a:ext uri="{FF2B5EF4-FFF2-40B4-BE49-F238E27FC236}">
                <a16:creationId xmlns:a16="http://schemas.microsoft.com/office/drawing/2014/main" id="{C86191E8-EB69-52FA-2367-C11EE1931605}"/>
              </a:ext>
            </a:extLst>
          </p:cNvPr>
          <p:cNvSpPr txBox="1"/>
          <p:nvPr/>
        </p:nvSpPr>
        <p:spPr>
          <a:xfrm>
            <a:off x="5279484" y="657225"/>
            <a:ext cx="77290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Class diagram</a:t>
            </a:r>
            <a:endParaRPr/>
          </a:p>
        </p:txBody>
      </p:sp>
      <p:sp>
        <p:nvSpPr>
          <p:cNvPr id="418" name="Google Shape;418;p25">
            <a:extLst>
              <a:ext uri="{FF2B5EF4-FFF2-40B4-BE49-F238E27FC236}">
                <a16:creationId xmlns:a16="http://schemas.microsoft.com/office/drawing/2014/main" id="{6941DAC4-044F-94DC-E572-3DB88AD6837E}"/>
              </a:ext>
            </a:extLst>
          </p:cNvPr>
          <p:cNvSpPr txBox="1"/>
          <p:nvPr/>
        </p:nvSpPr>
        <p:spPr>
          <a:xfrm>
            <a:off x="3091219" y="9567741"/>
            <a:ext cx="892827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Relationship between each classes in the project</a:t>
            </a:r>
            <a:endParaRPr/>
          </a:p>
        </p:txBody>
      </p:sp>
      <p:sp>
        <p:nvSpPr>
          <p:cNvPr id="419" name="Google Shape;419;p25">
            <a:extLst>
              <a:ext uri="{FF2B5EF4-FFF2-40B4-BE49-F238E27FC236}">
                <a16:creationId xmlns:a16="http://schemas.microsoft.com/office/drawing/2014/main" id="{311C897A-6BFB-8C7E-B2FB-451E7A338166}"/>
              </a:ext>
            </a:extLst>
          </p:cNvPr>
          <p:cNvSpPr txBox="1"/>
          <p:nvPr/>
        </p:nvSpPr>
        <p:spPr>
          <a:xfrm>
            <a:off x="414818" y="9432416"/>
            <a:ext cx="2545773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chemeClr val="bg2"/>
                </a:solidFill>
                <a:latin typeface="Inter"/>
                <a:ea typeface="Inter"/>
                <a:cs typeface="Inter"/>
                <a:sym typeface="Inter"/>
              </a:rPr>
              <a:t>Description</a:t>
            </a:r>
            <a:endParaRPr>
              <a:solidFill>
                <a:schemeClr val="bg2"/>
              </a:solidFill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145B39C-01D1-2E86-6625-311A4C040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  <p:pic>
        <p:nvPicPr>
          <p:cNvPr id="2" name="תמונה 1">
            <a:extLst>
              <a:ext uri="{FF2B5EF4-FFF2-40B4-BE49-F238E27FC236}">
                <a16:creationId xmlns:a16="http://schemas.microsoft.com/office/drawing/2014/main" id="{3BA15B55-4DBB-C268-39F4-109B874B5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818" y="1720656"/>
            <a:ext cx="17566631" cy="7591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118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243"/>
        </a:solidFill>
        <a:effectLst/>
      </p:bgPr>
    </p:bg>
    <p:spTree>
      <p:nvGrpSpPr>
        <p:cNvPr id="1" name="Shape 413">
          <a:extLst>
            <a:ext uri="{FF2B5EF4-FFF2-40B4-BE49-F238E27FC236}">
              <a16:creationId xmlns:a16="http://schemas.microsoft.com/office/drawing/2014/main" id="{F532EF74-661E-1208-1F83-6A9160E1F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5">
            <a:extLst>
              <a:ext uri="{FF2B5EF4-FFF2-40B4-BE49-F238E27FC236}">
                <a16:creationId xmlns:a16="http://schemas.microsoft.com/office/drawing/2014/main" id="{3ACA498D-0713-419E-01C6-64D4380BD09E}"/>
              </a:ext>
            </a:extLst>
          </p:cNvPr>
          <p:cNvSpPr txBox="1"/>
          <p:nvPr/>
        </p:nvSpPr>
        <p:spPr>
          <a:xfrm>
            <a:off x="5279484" y="657225"/>
            <a:ext cx="77290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Object diagram</a:t>
            </a:r>
            <a:endParaRPr/>
          </a:p>
        </p:txBody>
      </p:sp>
      <p:sp>
        <p:nvSpPr>
          <p:cNvPr id="418" name="Google Shape;418;p25">
            <a:extLst>
              <a:ext uri="{FF2B5EF4-FFF2-40B4-BE49-F238E27FC236}">
                <a16:creationId xmlns:a16="http://schemas.microsoft.com/office/drawing/2014/main" id="{5D3284FC-501F-4CA1-6EBB-4F88D837FC88}"/>
              </a:ext>
            </a:extLst>
          </p:cNvPr>
          <p:cNvSpPr txBox="1"/>
          <p:nvPr/>
        </p:nvSpPr>
        <p:spPr>
          <a:xfrm>
            <a:off x="3091219" y="9567741"/>
            <a:ext cx="892827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Demonstration of objects flow with examples</a:t>
            </a:r>
            <a:endParaRPr/>
          </a:p>
        </p:txBody>
      </p:sp>
      <p:sp>
        <p:nvSpPr>
          <p:cNvPr id="419" name="Google Shape;419;p25">
            <a:extLst>
              <a:ext uri="{FF2B5EF4-FFF2-40B4-BE49-F238E27FC236}">
                <a16:creationId xmlns:a16="http://schemas.microsoft.com/office/drawing/2014/main" id="{869A428E-1894-DFA3-6243-5CFBDA4CE2FB}"/>
              </a:ext>
            </a:extLst>
          </p:cNvPr>
          <p:cNvSpPr txBox="1"/>
          <p:nvPr/>
        </p:nvSpPr>
        <p:spPr>
          <a:xfrm>
            <a:off x="414818" y="9432416"/>
            <a:ext cx="2545773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chemeClr val="bg2"/>
                </a:solidFill>
                <a:latin typeface="Inter"/>
                <a:ea typeface="Inter"/>
                <a:cs typeface="Inter"/>
                <a:sym typeface="Inter"/>
              </a:rPr>
              <a:t>Description</a:t>
            </a:r>
            <a:endParaRPr>
              <a:solidFill>
                <a:schemeClr val="bg2"/>
              </a:solidFill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FA563533-7EDF-BD42-0024-AC6799554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5BFA017E-B38C-7BF8-CCA1-A88AF09F4F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4712" y="1714500"/>
            <a:ext cx="9282314" cy="725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781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243"/>
        </a:solidFill>
        <a:effectLst/>
      </p:bgPr>
    </p:bg>
    <p:spTree>
      <p:nvGrpSpPr>
        <p:cNvPr id="1" name="Shape 413">
          <a:extLst>
            <a:ext uri="{FF2B5EF4-FFF2-40B4-BE49-F238E27FC236}">
              <a16:creationId xmlns:a16="http://schemas.microsoft.com/office/drawing/2014/main" id="{3BC30E55-7EBB-377F-EA7A-65A80BCC0B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5">
            <a:extLst>
              <a:ext uri="{FF2B5EF4-FFF2-40B4-BE49-F238E27FC236}">
                <a16:creationId xmlns:a16="http://schemas.microsoft.com/office/drawing/2014/main" id="{6243D2B4-268C-3D79-96E1-B8F024E99445}"/>
              </a:ext>
            </a:extLst>
          </p:cNvPr>
          <p:cNvSpPr txBox="1"/>
          <p:nvPr/>
        </p:nvSpPr>
        <p:spPr>
          <a:xfrm>
            <a:off x="5279484" y="657225"/>
            <a:ext cx="77290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 dirty="0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ERD diagram</a:t>
            </a:r>
            <a:endParaRPr dirty="0"/>
          </a:p>
        </p:txBody>
      </p:sp>
      <p:sp>
        <p:nvSpPr>
          <p:cNvPr id="418" name="Google Shape;418;p25">
            <a:extLst>
              <a:ext uri="{FF2B5EF4-FFF2-40B4-BE49-F238E27FC236}">
                <a16:creationId xmlns:a16="http://schemas.microsoft.com/office/drawing/2014/main" id="{91D94411-BC26-6A4A-2D6C-9B98FB4B25D2}"/>
              </a:ext>
            </a:extLst>
          </p:cNvPr>
          <p:cNvSpPr txBox="1"/>
          <p:nvPr/>
        </p:nvSpPr>
        <p:spPr>
          <a:xfrm>
            <a:off x="3091219" y="9567741"/>
            <a:ext cx="892827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Demonstration Planning of the DB interface</a:t>
            </a:r>
            <a:endParaRPr dirty="0"/>
          </a:p>
        </p:txBody>
      </p:sp>
      <p:sp>
        <p:nvSpPr>
          <p:cNvPr id="419" name="Google Shape;419;p25">
            <a:extLst>
              <a:ext uri="{FF2B5EF4-FFF2-40B4-BE49-F238E27FC236}">
                <a16:creationId xmlns:a16="http://schemas.microsoft.com/office/drawing/2014/main" id="{324BB67F-4864-41B5-7AF2-6768603CA385}"/>
              </a:ext>
            </a:extLst>
          </p:cNvPr>
          <p:cNvSpPr txBox="1"/>
          <p:nvPr/>
        </p:nvSpPr>
        <p:spPr>
          <a:xfrm>
            <a:off x="414818" y="9432416"/>
            <a:ext cx="2545773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chemeClr val="bg2"/>
                </a:solidFill>
                <a:latin typeface="Inter"/>
                <a:ea typeface="Inter"/>
                <a:cs typeface="Inter"/>
                <a:sym typeface="Inter"/>
              </a:rPr>
              <a:t>Description</a:t>
            </a:r>
            <a:endParaRPr>
              <a:solidFill>
                <a:schemeClr val="bg2"/>
              </a:solidFill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F792249-CD8C-1443-8DB9-E13D95B91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  <p:pic>
        <p:nvPicPr>
          <p:cNvPr id="6" name="תמונה 5" descr="תמונה שמכילה טקסט, תרשים, תוכנית, מקביל&#10;&#10;התיאור נוצר באופן אוטומטי">
            <a:extLst>
              <a:ext uri="{FF2B5EF4-FFF2-40B4-BE49-F238E27FC236}">
                <a16:creationId xmlns:a16="http://schemas.microsoft.com/office/drawing/2014/main" id="{A9DEE47C-CD41-96D5-BFD5-943DD7687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2208" y="1702961"/>
            <a:ext cx="9383583" cy="745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218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243"/>
        </a:solidFill>
        <a:effectLst/>
      </p:bgPr>
    </p:bg>
    <p:spTree>
      <p:nvGrpSpPr>
        <p:cNvPr id="1" name="Shape 322">
          <a:extLst>
            <a:ext uri="{FF2B5EF4-FFF2-40B4-BE49-F238E27FC236}">
              <a16:creationId xmlns:a16="http://schemas.microsoft.com/office/drawing/2014/main" id="{A84D4E76-E7E3-5124-D24B-3B99B33EC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1">
            <a:extLst>
              <a:ext uri="{FF2B5EF4-FFF2-40B4-BE49-F238E27FC236}">
                <a16:creationId xmlns:a16="http://schemas.microsoft.com/office/drawing/2014/main" id="{187675C8-6B1A-3E38-F128-6279CD4F972E}"/>
              </a:ext>
            </a:extLst>
          </p:cNvPr>
          <p:cNvSpPr>
            <a:spLocks/>
          </p:cNvSpPr>
          <p:nvPr/>
        </p:nvSpPr>
        <p:spPr>
          <a:xfrm>
            <a:off x="-159658" y="-10877"/>
            <a:ext cx="10387731" cy="10387731"/>
          </a:xfrm>
          <a:custGeom>
            <a:avLst/>
            <a:gdLst/>
            <a:ahLst/>
            <a:cxnLst/>
            <a:rect l="l" t="t" r="r" b="b"/>
            <a:pathLst>
              <a:path w="10387731" h="10387731" extrusionOk="0">
                <a:moveTo>
                  <a:pt x="0" y="0"/>
                </a:moveTo>
                <a:lnTo>
                  <a:pt x="10387731" y="0"/>
                </a:lnTo>
                <a:lnTo>
                  <a:pt x="10387731" y="10387731"/>
                </a:lnTo>
                <a:lnTo>
                  <a:pt x="0" y="103877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he-IL"/>
          </a:p>
        </p:txBody>
      </p:sp>
      <p:sp>
        <p:nvSpPr>
          <p:cNvPr id="324" name="Google Shape;324;p21">
            <a:extLst>
              <a:ext uri="{FF2B5EF4-FFF2-40B4-BE49-F238E27FC236}">
                <a16:creationId xmlns:a16="http://schemas.microsoft.com/office/drawing/2014/main" id="{8368E209-7F65-BA27-87B7-8A3FC4FD8122}"/>
              </a:ext>
            </a:extLst>
          </p:cNvPr>
          <p:cNvSpPr/>
          <p:nvPr/>
        </p:nvSpPr>
        <p:spPr>
          <a:xfrm rot="-5400000">
            <a:off x="8738002" y="691863"/>
            <a:ext cx="10241861" cy="8858135"/>
          </a:xfrm>
          <a:custGeom>
            <a:avLst/>
            <a:gdLst/>
            <a:ahLst/>
            <a:cxnLst/>
            <a:rect l="l" t="t" r="r" b="b"/>
            <a:pathLst>
              <a:path w="11379845" h="11850348" extrusionOk="0">
                <a:moveTo>
                  <a:pt x="0" y="0"/>
                </a:moveTo>
                <a:lnTo>
                  <a:pt x="11379845" y="0"/>
                </a:lnTo>
                <a:lnTo>
                  <a:pt x="11379845" y="11850349"/>
                </a:lnTo>
                <a:lnTo>
                  <a:pt x="0" y="11850349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>
              <a:alphaModFix amt="70000"/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1">
            <a:extLst>
              <a:ext uri="{FF2B5EF4-FFF2-40B4-BE49-F238E27FC236}">
                <a16:creationId xmlns:a16="http://schemas.microsoft.com/office/drawing/2014/main" id="{CE7164BD-49A2-5A4E-6028-92304E772DA6}"/>
              </a:ext>
            </a:extLst>
          </p:cNvPr>
          <p:cNvSpPr>
            <a:spLocks/>
          </p:cNvSpPr>
          <p:nvPr/>
        </p:nvSpPr>
        <p:spPr>
          <a:xfrm rot="5400000">
            <a:off x="15432319" y="-6662053"/>
            <a:ext cx="10291699" cy="23594051"/>
          </a:xfrm>
          <a:custGeom>
            <a:avLst/>
            <a:gdLst/>
            <a:ahLst/>
            <a:cxnLst/>
            <a:rect l="l" t="t" r="r" b="b"/>
            <a:pathLst>
              <a:path w="21553296" h="12155196" extrusionOk="0">
                <a:moveTo>
                  <a:pt x="0" y="0"/>
                </a:moveTo>
                <a:lnTo>
                  <a:pt x="21553296" y="0"/>
                </a:lnTo>
                <a:lnTo>
                  <a:pt x="21553296" y="12155195"/>
                </a:lnTo>
                <a:lnTo>
                  <a:pt x="0" y="121551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21">
            <a:extLst>
              <a:ext uri="{FF2B5EF4-FFF2-40B4-BE49-F238E27FC236}">
                <a16:creationId xmlns:a16="http://schemas.microsoft.com/office/drawing/2014/main" id="{8C0FF190-7C91-58C0-4759-B7BACF7285C6}"/>
              </a:ext>
            </a:extLst>
          </p:cNvPr>
          <p:cNvSpPr txBox="1"/>
          <p:nvPr/>
        </p:nvSpPr>
        <p:spPr>
          <a:xfrm>
            <a:off x="2818608" y="3576372"/>
            <a:ext cx="13222513" cy="1967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80" b="1">
                <a:solidFill>
                  <a:srgbClr val="F5F5F7"/>
                </a:solidFill>
                <a:latin typeface="Bebas Neue"/>
                <a:ea typeface="Bebas Neue"/>
                <a:cs typeface="Bebas Neue"/>
                <a:sym typeface="Bebas Neue"/>
              </a:rPr>
              <a:t>App demonstration</a:t>
            </a:r>
            <a:endParaRPr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D60E4657-0FF8-C5C6-B784-CA165953EE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36200070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>
          <a:extLst>
            <a:ext uri="{FF2B5EF4-FFF2-40B4-BE49-F238E27FC236}">
              <a16:creationId xmlns:a16="http://schemas.microsoft.com/office/drawing/2014/main" id="{D93D58C2-C0F4-14BC-DA69-B7E5E540E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6">
            <a:extLst>
              <a:ext uri="{FF2B5EF4-FFF2-40B4-BE49-F238E27FC236}">
                <a16:creationId xmlns:a16="http://schemas.microsoft.com/office/drawing/2014/main" id="{CB830C9C-2217-FDEA-FEC4-6652E9AE3B8A}"/>
              </a:ext>
            </a:extLst>
          </p:cNvPr>
          <p:cNvSpPr/>
          <p:nvPr/>
        </p:nvSpPr>
        <p:spPr>
          <a:xfrm>
            <a:off x="-1143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he-IL"/>
          </a:p>
        </p:txBody>
      </p:sp>
      <p:grpSp>
        <p:nvGrpSpPr>
          <p:cNvPr id="428" name="Google Shape;428;p26">
            <a:extLst>
              <a:ext uri="{FF2B5EF4-FFF2-40B4-BE49-F238E27FC236}">
                <a16:creationId xmlns:a16="http://schemas.microsoft.com/office/drawing/2014/main" id="{58056358-1E0B-7D30-C3EB-45FB34EF28EB}"/>
              </a:ext>
            </a:extLst>
          </p:cNvPr>
          <p:cNvGrpSpPr/>
          <p:nvPr/>
        </p:nvGrpSpPr>
        <p:grpSpPr>
          <a:xfrm>
            <a:off x="9144000" y="-180826"/>
            <a:ext cx="9144000" cy="10467826"/>
            <a:chOff x="0" y="-47625"/>
            <a:chExt cx="2408296" cy="2756958"/>
          </a:xfrm>
        </p:grpSpPr>
        <p:sp>
          <p:nvSpPr>
            <p:cNvPr id="429" name="Google Shape;429;p26">
              <a:extLst>
                <a:ext uri="{FF2B5EF4-FFF2-40B4-BE49-F238E27FC236}">
                  <a16:creationId xmlns:a16="http://schemas.microsoft.com/office/drawing/2014/main" id="{7305762B-4340-858F-C660-FDE25887969B}"/>
                </a:ext>
              </a:extLst>
            </p:cNvPr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 extrusionOk="0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5F5F7"/>
            </a:solidFill>
            <a:ln>
              <a:noFill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430" name="Google Shape;430;p26">
              <a:extLst>
                <a:ext uri="{FF2B5EF4-FFF2-40B4-BE49-F238E27FC236}">
                  <a16:creationId xmlns:a16="http://schemas.microsoft.com/office/drawing/2014/main" id="{56C28DF3-15D9-885C-F652-BD6C4B699725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1" name="Google Shape;431;p26">
            <a:extLst>
              <a:ext uri="{FF2B5EF4-FFF2-40B4-BE49-F238E27FC236}">
                <a16:creationId xmlns:a16="http://schemas.microsoft.com/office/drawing/2014/main" id="{05F07FF5-009F-0D52-AA6F-EB4770F5B020}"/>
              </a:ext>
            </a:extLst>
          </p:cNvPr>
          <p:cNvSpPr txBox="1"/>
          <p:nvPr/>
        </p:nvSpPr>
        <p:spPr>
          <a:xfrm>
            <a:off x="6011978" y="-885383"/>
            <a:ext cx="422100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bg2"/>
              </a:solidFill>
            </a:endParaRPr>
          </a:p>
        </p:txBody>
      </p:sp>
      <p:sp>
        <p:nvSpPr>
          <p:cNvPr id="434" name="Google Shape;434;p26">
            <a:extLst>
              <a:ext uri="{FF2B5EF4-FFF2-40B4-BE49-F238E27FC236}">
                <a16:creationId xmlns:a16="http://schemas.microsoft.com/office/drawing/2014/main" id="{EA113A28-05FA-280F-4B87-10A1F438ABC4}"/>
              </a:ext>
            </a:extLst>
          </p:cNvPr>
          <p:cNvSpPr txBox="1"/>
          <p:nvPr/>
        </p:nvSpPr>
        <p:spPr>
          <a:xfrm>
            <a:off x="11598894" y="4220170"/>
            <a:ext cx="4218305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open screen</a:t>
            </a:r>
            <a:endParaRPr/>
          </a:p>
        </p:txBody>
      </p:sp>
      <p:sp>
        <p:nvSpPr>
          <p:cNvPr id="439" name="Google Shape;439;p26">
            <a:extLst>
              <a:ext uri="{FF2B5EF4-FFF2-40B4-BE49-F238E27FC236}">
                <a16:creationId xmlns:a16="http://schemas.microsoft.com/office/drawing/2014/main" id="{F9FC4538-F900-9BFF-0F65-B1339EA47E53}"/>
              </a:ext>
            </a:extLst>
          </p:cNvPr>
          <p:cNvSpPr txBox="1"/>
          <p:nvPr/>
        </p:nvSpPr>
        <p:spPr>
          <a:xfrm>
            <a:off x="14706600" y="7458033"/>
            <a:ext cx="1110599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bg2"/>
              </a:solidFill>
            </a:endParaRPr>
          </a:p>
        </p:txBody>
      </p:sp>
      <p:sp>
        <p:nvSpPr>
          <p:cNvPr id="440" name="Google Shape;440;p26">
            <a:extLst>
              <a:ext uri="{FF2B5EF4-FFF2-40B4-BE49-F238E27FC236}">
                <a16:creationId xmlns:a16="http://schemas.microsoft.com/office/drawing/2014/main" id="{3103DF75-4E35-8902-708B-84D7F995D204}"/>
              </a:ext>
            </a:extLst>
          </p:cNvPr>
          <p:cNvSpPr txBox="1"/>
          <p:nvPr/>
        </p:nvSpPr>
        <p:spPr>
          <a:xfrm>
            <a:off x="1687705" y="577005"/>
            <a:ext cx="948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7C89DEA-30EB-E543-14E0-0E2655B9EB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964" y="1881426"/>
            <a:ext cx="4093129" cy="7324667"/>
          </a:xfrm>
          <a:prstGeom prst="rect">
            <a:avLst/>
          </a:prstGeom>
        </p:spPr>
      </p:pic>
      <p:grpSp>
        <p:nvGrpSpPr>
          <p:cNvPr id="2" name="Google Shape;287;p33">
            <a:extLst>
              <a:ext uri="{FF2B5EF4-FFF2-40B4-BE49-F238E27FC236}">
                <a16:creationId xmlns:a16="http://schemas.microsoft.com/office/drawing/2014/main" id="{62C47C77-857C-5A21-1031-C8DEFAA35270}"/>
              </a:ext>
            </a:extLst>
          </p:cNvPr>
          <p:cNvGrpSpPr/>
          <p:nvPr/>
        </p:nvGrpSpPr>
        <p:grpSpPr>
          <a:xfrm>
            <a:off x="1133965" y="1080907"/>
            <a:ext cx="4162102" cy="8917590"/>
            <a:chOff x="2547150" y="238125"/>
            <a:chExt cx="2525675" cy="5238750"/>
          </a:xfrm>
        </p:grpSpPr>
        <p:sp>
          <p:nvSpPr>
            <p:cNvPr id="3" name="Google Shape;288;p33">
              <a:extLst>
                <a:ext uri="{FF2B5EF4-FFF2-40B4-BE49-F238E27FC236}">
                  <a16:creationId xmlns:a16="http://schemas.microsoft.com/office/drawing/2014/main" id="{CBE2963D-8842-8BD3-7C25-7FED7CB212D4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89;p33">
              <a:extLst>
                <a:ext uri="{FF2B5EF4-FFF2-40B4-BE49-F238E27FC236}">
                  <a16:creationId xmlns:a16="http://schemas.microsoft.com/office/drawing/2014/main" id="{EEB0DDBE-BDA9-8D92-483B-899DF75440DC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0;p33">
              <a:extLst>
                <a:ext uri="{FF2B5EF4-FFF2-40B4-BE49-F238E27FC236}">
                  <a16:creationId xmlns:a16="http://schemas.microsoft.com/office/drawing/2014/main" id="{638B6F7D-E29F-D7C8-338A-9C855085CCCD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1;p33">
              <a:extLst>
                <a:ext uri="{FF2B5EF4-FFF2-40B4-BE49-F238E27FC236}">
                  <a16:creationId xmlns:a16="http://schemas.microsoft.com/office/drawing/2014/main" id="{3662DA01-65E4-9A83-2054-5AB71EB63C8F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תמונה 8">
            <a:extLst>
              <a:ext uri="{FF2B5EF4-FFF2-40B4-BE49-F238E27FC236}">
                <a16:creationId xmlns:a16="http://schemas.microsoft.com/office/drawing/2014/main" id="{5970D58E-2E90-CDE2-E11E-95F52CFC7A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86532" y="8921924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24090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>
          <a:extLst>
            <a:ext uri="{FF2B5EF4-FFF2-40B4-BE49-F238E27FC236}">
              <a16:creationId xmlns:a16="http://schemas.microsoft.com/office/drawing/2014/main" id="{82D923B1-9CD7-80A5-216F-575656D5F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6">
            <a:extLst>
              <a:ext uri="{FF2B5EF4-FFF2-40B4-BE49-F238E27FC236}">
                <a16:creationId xmlns:a16="http://schemas.microsoft.com/office/drawing/2014/main" id="{FCEB5CC0-E266-5788-11C3-E6731E5F23B8}"/>
              </a:ext>
            </a:extLst>
          </p:cNvPr>
          <p:cNvSpPr/>
          <p:nvPr/>
        </p:nvSpPr>
        <p:spPr>
          <a:xfrm>
            <a:off x="-1143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he-IL"/>
          </a:p>
        </p:txBody>
      </p:sp>
      <p:grpSp>
        <p:nvGrpSpPr>
          <p:cNvPr id="428" name="Google Shape;428;p26">
            <a:extLst>
              <a:ext uri="{FF2B5EF4-FFF2-40B4-BE49-F238E27FC236}">
                <a16:creationId xmlns:a16="http://schemas.microsoft.com/office/drawing/2014/main" id="{0F0B6188-8710-6FC2-B980-BAD0B941CA88}"/>
              </a:ext>
            </a:extLst>
          </p:cNvPr>
          <p:cNvGrpSpPr/>
          <p:nvPr/>
        </p:nvGrpSpPr>
        <p:grpSpPr>
          <a:xfrm>
            <a:off x="9144000" y="-180826"/>
            <a:ext cx="9144000" cy="10467826"/>
            <a:chOff x="0" y="-47625"/>
            <a:chExt cx="2408296" cy="2756958"/>
          </a:xfrm>
        </p:grpSpPr>
        <p:sp>
          <p:nvSpPr>
            <p:cNvPr id="429" name="Google Shape;429;p26">
              <a:extLst>
                <a:ext uri="{FF2B5EF4-FFF2-40B4-BE49-F238E27FC236}">
                  <a16:creationId xmlns:a16="http://schemas.microsoft.com/office/drawing/2014/main" id="{9C137D20-0E01-D5F9-7664-42D11CF2893A}"/>
                </a:ext>
              </a:extLst>
            </p:cNvPr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 extrusionOk="0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5F5F7"/>
            </a:solidFill>
            <a:ln>
              <a:noFill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430" name="Google Shape;430;p26">
              <a:extLst>
                <a:ext uri="{FF2B5EF4-FFF2-40B4-BE49-F238E27FC236}">
                  <a16:creationId xmlns:a16="http://schemas.microsoft.com/office/drawing/2014/main" id="{A8573293-26A4-1DC8-6120-867F5B13B6C6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1" name="Google Shape;431;p26">
            <a:extLst>
              <a:ext uri="{FF2B5EF4-FFF2-40B4-BE49-F238E27FC236}">
                <a16:creationId xmlns:a16="http://schemas.microsoft.com/office/drawing/2014/main" id="{3F0451EA-34FB-4A89-45A7-C363839B5A7F}"/>
              </a:ext>
            </a:extLst>
          </p:cNvPr>
          <p:cNvSpPr txBox="1"/>
          <p:nvPr/>
        </p:nvSpPr>
        <p:spPr>
          <a:xfrm>
            <a:off x="6432892" y="-841840"/>
            <a:ext cx="422100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bg2"/>
              </a:solidFill>
            </a:endParaRPr>
          </a:p>
        </p:txBody>
      </p:sp>
      <p:pic>
        <p:nvPicPr>
          <p:cNvPr id="25" name="תמונה 24" descr="תמונה שמכילה טקסט, צילום מסך, עיצוב גרפי, גופן&#10;&#10;התיאור נוצר באופן אוטומטי">
            <a:extLst>
              <a:ext uri="{FF2B5EF4-FFF2-40B4-BE49-F238E27FC236}">
                <a16:creationId xmlns:a16="http://schemas.microsoft.com/office/drawing/2014/main" id="{81819E43-1AA8-9733-DCC8-A9B398F738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141"/>
          <a:stretch/>
        </p:blipFill>
        <p:spPr>
          <a:xfrm>
            <a:off x="1400889" y="2011859"/>
            <a:ext cx="4138477" cy="7857790"/>
          </a:xfrm>
          <a:prstGeom prst="rect">
            <a:avLst/>
          </a:prstGeom>
        </p:spPr>
      </p:pic>
      <p:sp>
        <p:nvSpPr>
          <p:cNvPr id="434" name="Google Shape;434;p26">
            <a:extLst>
              <a:ext uri="{FF2B5EF4-FFF2-40B4-BE49-F238E27FC236}">
                <a16:creationId xmlns:a16="http://schemas.microsoft.com/office/drawing/2014/main" id="{E84B17D1-6448-1601-9777-7ACAF10504BD}"/>
              </a:ext>
            </a:extLst>
          </p:cNvPr>
          <p:cNvSpPr txBox="1"/>
          <p:nvPr/>
        </p:nvSpPr>
        <p:spPr>
          <a:xfrm>
            <a:off x="437285" y="223040"/>
            <a:ext cx="572954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Barber home page</a:t>
            </a:r>
            <a:endParaRPr/>
          </a:p>
        </p:txBody>
      </p:sp>
      <p:sp>
        <p:nvSpPr>
          <p:cNvPr id="440" name="Google Shape;440;p26">
            <a:extLst>
              <a:ext uri="{FF2B5EF4-FFF2-40B4-BE49-F238E27FC236}">
                <a16:creationId xmlns:a16="http://schemas.microsoft.com/office/drawing/2014/main" id="{4542740E-AE29-F1D9-4231-44ADD52CBB6F}"/>
              </a:ext>
            </a:extLst>
          </p:cNvPr>
          <p:cNvSpPr txBox="1"/>
          <p:nvPr/>
        </p:nvSpPr>
        <p:spPr>
          <a:xfrm>
            <a:off x="1687705" y="577005"/>
            <a:ext cx="948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287;p33">
            <a:extLst>
              <a:ext uri="{FF2B5EF4-FFF2-40B4-BE49-F238E27FC236}">
                <a16:creationId xmlns:a16="http://schemas.microsoft.com/office/drawing/2014/main" id="{D88D7577-6849-8B3E-61DF-6FFE651971D3}"/>
              </a:ext>
            </a:extLst>
          </p:cNvPr>
          <p:cNvGrpSpPr/>
          <p:nvPr/>
        </p:nvGrpSpPr>
        <p:grpSpPr>
          <a:xfrm>
            <a:off x="1341976" y="1488847"/>
            <a:ext cx="4314159" cy="8578077"/>
            <a:chOff x="2547150" y="238125"/>
            <a:chExt cx="2525675" cy="5238750"/>
          </a:xfrm>
        </p:grpSpPr>
        <p:sp>
          <p:nvSpPr>
            <p:cNvPr id="11" name="Google Shape;288;p33">
              <a:extLst>
                <a:ext uri="{FF2B5EF4-FFF2-40B4-BE49-F238E27FC236}">
                  <a16:creationId xmlns:a16="http://schemas.microsoft.com/office/drawing/2014/main" id="{F284C206-5651-8EBF-E737-F526AFB4FF39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89;p33">
              <a:extLst>
                <a:ext uri="{FF2B5EF4-FFF2-40B4-BE49-F238E27FC236}">
                  <a16:creationId xmlns:a16="http://schemas.microsoft.com/office/drawing/2014/main" id="{9F861D88-A1FB-0495-5749-EFCE8D4E931B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0;p33">
              <a:extLst>
                <a:ext uri="{FF2B5EF4-FFF2-40B4-BE49-F238E27FC236}">
                  <a16:creationId xmlns:a16="http://schemas.microsoft.com/office/drawing/2014/main" id="{469C0507-18D3-FE68-D4C9-58B73E9020EC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1;p33">
              <a:extLst>
                <a:ext uri="{FF2B5EF4-FFF2-40B4-BE49-F238E27FC236}">
                  <a16:creationId xmlns:a16="http://schemas.microsoft.com/office/drawing/2014/main" id="{762358BB-E6CC-01DF-E0F0-80E551F9D1AB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431;p26">
            <a:extLst>
              <a:ext uri="{FF2B5EF4-FFF2-40B4-BE49-F238E27FC236}">
                <a16:creationId xmlns:a16="http://schemas.microsoft.com/office/drawing/2014/main" id="{1D8E18E4-7969-BCC2-1605-09ECC5554598}"/>
              </a:ext>
            </a:extLst>
          </p:cNvPr>
          <p:cNvSpPr txBox="1"/>
          <p:nvPr/>
        </p:nvSpPr>
        <p:spPr>
          <a:xfrm>
            <a:off x="16178195" y="-841840"/>
            <a:ext cx="422100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6" name="Google Shape;434;p26">
            <a:extLst>
              <a:ext uri="{FF2B5EF4-FFF2-40B4-BE49-F238E27FC236}">
                <a16:creationId xmlns:a16="http://schemas.microsoft.com/office/drawing/2014/main" id="{63E75B92-09CD-6CC5-5228-C1BA53C76CE6}"/>
              </a:ext>
            </a:extLst>
          </p:cNvPr>
          <p:cNvSpPr txBox="1"/>
          <p:nvPr/>
        </p:nvSpPr>
        <p:spPr>
          <a:xfrm>
            <a:off x="10443543" y="223040"/>
            <a:ext cx="572954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chemeClr val="tx2">
                    <a:lumMod val="50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Client home page</a:t>
            </a:r>
            <a:endParaRPr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22" name="תמונה 21" descr="תמונה שמכילה טקסט, לבוש, צילום מסך, שלט&#10;&#10;התיאור נוצר באופן אוטומטי">
            <a:extLst>
              <a:ext uri="{FF2B5EF4-FFF2-40B4-BE49-F238E27FC236}">
                <a16:creationId xmlns:a16="http://schemas.microsoft.com/office/drawing/2014/main" id="{6187C456-2734-81EC-7844-42D0B7B2D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8494" y="1848787"/>
            <a:ext cx="4140252" cy="7817451"/>
          </a:xfrm>
          <a:prstGeom prst="rect">
            <a:avLst/>
          </a:prstGeom>
        </p:spPr>
      </p:pic>
      <p:grpSp>
        <p:nvGrpSpPr>
          <p:cNvPr id="17" name="Google Shape;287;p33">
            <a:extLst>
              <a:ext uri="{FF2B5EF4-FFF2-40B4-BE49-F238E27FC236}">
                <a16:creationId xmlns:a16="http://schemas.microsoft.com/office/drawing/2014/main" id="{691B5398-5310-0CEE-9F89-0A5056467FCE}"/>
              </a:ext>
            </a:extLst>
          </p:cNvPr>
          <p:cNvGrpSpPr/>
          <p:nvPr/>
        </p:nvGrpSpPr>
        <p:grpSpPr>
          <a:xfrm>
            <a:off x="11336232" y="1377327"/>
            <a:ext cx="4223084" cy="8801117"/>
            <a:chOff x="2547150" y="238125"/>
            <a:chExt cx="2525675" cy="5238750"/>
          </a:xfrm>
        </p:grpSpPr>
        <p:sp>
          <p:nvSpPr>
            <p:cNvPr id="18" name="Google Shape;288;p33">
              <a:extLst>
                <a:ext uri="{FF2B5EF4-FFF2-40B4-BE49-F238E27FC236}">
                  <a16:creationId xmlns:a16="http://schemas.microsoft.com/office/drawing/2014/main" id="{2D12B5DF-35EA-B8D0-76B9-A074AA5F5E0F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89;p33">
              <a:extLst>
                <a:ext uri="{FF2B5EF4-FFF2-40B4-BE49-F238E27FC236}">
                  <a16:creationId xmlns:a16="http://schemas.microsoft.com/office/drawing/2014/main" id="{46677E2E-D7C7-FBFF-BB02-36867F48772C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0;p33">
              <a:extLst>
                <a:ext uri="{FF2B5EF4-FFF2-40B4-BE49-F238E27FC236}">
                  <a16:creationId xmlns:a16="http://schemas.microsoft.com/office/drawing/2014/main" id="{05244E54-F8E6-9C6A-1B0A-F8E9DFB8CE6D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91;p33">
              <a:extLst>
                <a:ext uri="{FF2B5EF4-FFF2-40B4-BE49-F238E27FC236}">
                  <a16:creationId xmlns:a16="http://schemas.microsoft.com/office/drawing/2014/main" id="{51D06A3C-4F21-84F1-AA68-70DDA2CE37B1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" name="תמונה 25">
            <a:extLst>
              <a:ext uri="{FF2B5EF4-FFF2-40B4-BE49-F238E27FC236}">
                <a16:creationId xmlns:a16="http://schemas.microsoft.com/office/drawing/2014/main" id="{3A023538-5F25-2F4E-8A7D-5176049F3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86532" y="8921924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93483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>
          <a:extLst>
            <a:ext uri="{FF2B5EF4-FFF2-40B4-BE49-F238E27FC236}">
              <a16:creationId xmlns:a16="http://schemas.microsoft.com/office/drawing/2014/main" id="{5B80A4AA-68D4-021C-44A5-FB7F945AA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6">
            <a:extLst>
              <a:ext uri="{FF2B5EF4-FFF2-40B4-BE49-F238E27FC236}">
                <a16:creationId xmlns:a16="http://schemas.microsoft.com/office/drawing/2014/main" id="{F867E75E-D2A6-2690-8121-0696162073E9}"/>
              </a:ext>
            </a:extLst>
          </p:cNvPr>
          <p:cNvSpPr/>
          <p:nvPr/>
        </p:nvSpPr>
        <p:spPr>
          <a:xfrm>
            <a:off x="-1143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he-IL"/>
          </a:p>
        </p:txBody>
      </p:sp>
      <p:grpSp>
        <p:nvGrpSpPr>
          <p:cNvPr id="428" name="Google Shape;428;p26">
            <a:extLst>
              <a:ext uri="{FF2B5EF4-FFF2-40B4-BE49-F238E27FC236}">
                <a16:creationId xmlns:a16="http://schemas.microsoft.com/office/drawing/2014/main" id="{CA45A962-B5BA-F02D-5978-920BBF7E7D49}"/>
              </a:ext>
            </a:extLst>
          </p:cNvPr>
          <p:cNvGrpSpPr/>
          <p:nvPr/>
        </p:nvGrpSpPr>
        <p:grpSpPr>
          <a:xfrm>
            <a:off x="9144000" y="-180826"/>
            <a:ext cx="9144000" cy="10467826"/>
            <a:chOff x="0" y="-47625"/>
            <a:chExt cx="2408296" cy="2756958"/>
          </a:xfrm>
        </p:grpSpPr>
        <p:sp>
          <p:nvSpPr>
            <p:cNvPr id="429" name="Google Shape;429;p26">
              <a:extLst>
                <a:ext uri="{FF2B5EF4-FFF2-40B4-BE49-F238E27FC236}">
                  <a16:creationId xmlns:a16="http://schemas.microsoft.com/office/drawing/2014/main" id="{3EBDDC1C-5C1C-7D7C-2800-5C81D0F4F887}"/>
                </a:ext>
              </a:extLst>
            </p:cNvPr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 extrusionOk="0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5F5F7"/>
            </a:solidFill>
            <a:ln>
              <a:noFill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430" name="Google Shape;430;p26">
              <a:extLst>
                <a:ext uri="{FF2B5EF4-FFF2-40B4-BE49-F238E27FC236}">
                  <a16:creationId xmlns:a16="http://schemas.microsoft.com/office/drawing/2014/main" id="{8BE32727-BC02-5AF1-8ADB-7898559E50EC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1" name="Google Shape;431;p26">
            <a:extLst>
              <a:ext uri="{FF2B5EF4-FFF2-40B4-BE49-F238E27FC236}">
                <a16:creationId xmlns:a16="http://schemas.microsoft.com/office/drawing/2014/main" id="{BED856F2-2A69-57EF-8B22-71E30DB3B148}"/>
              </a:ext>
            </a:extLst>
          </p:cNvPr>
          <p:cNvSpPr txBox="1"/>
          <p:nvPr/>
        </p:nvSpPr>
        <p:spPr>
          <a:xfrm>
            <a:off x="6509840" y="-841840"/>
            <a:ext cx="422100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bg2"/>
              </a:solidFill>
            </a:endParaRPr>
          </a:p>
        </p:txBody>
      </p:sp>
      <p:sp>
        <p:nvSpPr>
          <p:cNvPr id="434" name="Google Shape;434;p26">
            <a:extLst>
              <a:ext uri="{FF2B5EF4-FFF2-40B4-BE49-F238E27FC236}">
                <a16:creationId xmlns:a16="http://schemas.microsoft.com/office/drawing/2014/main" id="{D1E33F10-5F0D-281B-FA87-C5A3F9D4B5B2}"/>
              </a:ext>
            </a:extLst>
          </p:cNvPr>
          <p:cNvSpPr txBox="1"/>
          <p:nvPr/>
        </p:nvSpPr>
        <p:spPr>
          <a:xfrm>
            <a:off x="437284" y="223040"/>
            <a:ext cx="6417707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Barber profile page</a:t>
            </a:r>
            <a:endParaRPr/>
          </a:p>
        </p:txBody>
      </p:sp>
      <p:sp>
        <p:nvSpPr>
          <p:cNvPr id="440" name="Google Shape;440;p26">
            <a:extLst>
              <a:ext uri="{FF2B5EF4-FFF2-40B4-BE49-F238E27FC236}">
                <a16:creationId xmlns:a16="http://schemas.microsoft.com/office/drawing/2014/main" id="{532A25FC-7B84-D05A-F74A-91E34C623637}"/>
              </a:ext>
            </a:extLst>
          </p:cNvPr>
          <p:cNvSpPr txBox="1"/>
          <p:nvPr/>
        </p:nvSpPr>
        <p:spPr>
          <a:xfrm>
            <a:off x="1687705" y="577005"/>
            <a:ext cx="948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תמונה 4" descr="תמונה שמכילה טקסט, פני אדם, לסת, אדם&#10;&#10;התיאור נוצר באופן אוטומטי">
            <a:extLst>
              <a:ext uri="{FF2B5EF4-FFF2-40B4-BE49-F238E27FC236}">
                <a16:creationId xmlns:a16="http://schemas.microsoft.com/office/drawing/2014/main" id="{4E003D35-92F6-CB1C-3922-9E4B56AEDF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881"/>
          <a:stretch/>
        </p:blipFill>
        <p:spPr>
          <a:xfrm>
            <a:off x="1343528" y="2169840"/>
            <a:ext cx="3853806" cy="7086052"/>
          </a:xfrm>
          <a:prstGeom prst="rect">
            <a:avLst/>
          </a:prstGeom>
        </p:spPr>
      </p:pic>
      <p:grpSp>
        <p:nvGrpSpPr>
          <p:cNvPr id="10" name="Google Shape;287;p33">
            <a:extLst>
              <a:ext uri="{FF2B5EF4-FFF2-40B4-BE49-F238E27FC236}">
                <a16:creationId xmlns:a16="http://schemas.microsoft.com/office/drawing/2014/main" id="{1BFD06AF-22F5-2C85-1506-234DCFFB3FA5}"/>
              </a:ext>
            </a:extLst>
          </p:cNvPr>
          <p:cNvGrpSpPr/>
          <p:nvPr/>
        </p:nvGrpSpPr>
        <p:grpSpPr>
          <a:xfrm>
            <a:off x="1356491" y="1485883"/>
            <a:ext cx="3853806" cy="8244887"/>
            <a:chOff x="2547150" y="238125"/>
            <a:chExt cx="2525675" cy="5238750"/>
          </a:xfrm>
        </p:grpSpPr>
        <p:sp>
          <p:nvSpPr>
            <p:cNvPr id="11" name="Google Shape;288;p33">
              <a:extLst>
                <a:ext uri="{FF2B5EF4-FFF2-40B4-BE49-F238E27FC236}">
                  <a16:creationId xmlns:a16="http://schemas.microsoft.com/office/drawing/2014/main" id="{9EAA5C86-75B2-238A-CD04-24777B9F0C39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89;p33">
              <a:extLst>
                <a:ext uri="{FF2B5EF4-FFF2-40B4-BE49-F238E27FC236}">
                  <a16:creationId xmlns:a16="http://schemas.microsoft.com/office/drawing/2014/main" id="{114143F0-7747-0D29-0F3E-CD9103D0A1F0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0;p33">
              <a:extLst>
                <a:ext uri="{FF2B5EF4-FFF2-40B4-BE49-F238E27FC236}">
                  <a16:creationId xmlns:a16="http://schemas.microsoft.com/office/drawing/2014/main" id="{599A891C-84B8-C779-487F-87F2851F2948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1;p33">
              <a:extLst>
                <a:ext uri="{FF2B5EF4-FFF2-40B4-BE49-F238E27FC236}">
                  <a16:creationId xmlns:a16="http://schemas.microsoft.com/office/drawing/2014/main" id="{FB18202A-8C1A-6D61-563E-79006A712A27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431;p26">
            <a:extLst>
              <a:ext uri="{FF2B5EF4-FFF2-40B4-BE49-F238E27FC236}">
                <a16:creationId xmlns:a16="http://schemas.microsoft.com/office/drawing/2014/main" id="{EA86B8DB-F9DE-A297-36EA-4EEAEB6A6D92}"/>
              </a:ext>
            </a:extLst>
          </p:cNvPr>
          <p:cNvSpPr txBox="1"/>
          <p:nvPr/>
        </p:nvSpPr>
        <p:spPr>
          <a:xfrm>
            <a:off x="16323338" y="-841840"/>
            <a:ext cx="422100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6" name="Google Shape;434;p26">
            <a:extLst>
              <a:ext uri="{FF2B5EF4-FFF2-40B4-BE49-F238E27FC236}">
                <a16:creationId xmlns:a16="http://schemas.microsoft.com/office/drawing/2014/main" id="{9A9ED837-B063-0381-B76E-63D9E391D419}"/>
              </a:ext>
            </a:extLst>
          </p:cNvPr>
          <p:cNvSpPr txBox="1"/>
          <p:nvPr/>
        </p:nvSpPr>
        <p:spPr>
          <a:xfrm>
            <a:off x="10443543" y="223040"/>
            <a:ext cx="572954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chemeClr val="tx2">
                    <a:lumMod val="50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Client </a:t>
            </a:r>
            <a:r>
              <a:rPr lang="en-US" sz="5000" b="1">
                <a:solidFill>
                  <a:schemeClr val="tx2">
                    <a:lumMod val="50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profile</a:t>
            </a:r>
            <a:r>
              <a:rPr lang="en-US" sz="5000" b="1" u="none" strike="noStrike">
                <a:solidFill>
                  <a:schemeClr val="tx2">
                    <a:lumMod val="50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page</a:t>
            </a:r>
            <a:endParaRPr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3" name="תמונה 2" descr="תמונה שמכילה טקסט, לבוש, צילום מסך, הנעלה&#10;&#10;התיאור נוצר באופן אוטומטי">
            <a:extLst>
              <a:ext uri="{FF2B5EF4-FFF2-40B4-BE49-F238E27FC236}">
                <a16:creationId xmlns:a16="http://schemas.microsoft.com/office/drawing/2014/main" id="{DB4C2E57-DD37-4623-1A57-34BD3F0E28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21006" y="2226015"/>
            <a:ext cx="4051222" cy="7029876"/>
          </a:xfrm>
          <a:prstGeom prst="rect">
            <a:avLst/>
          </a:prstGeom>
        </p:spPr>
      </p:pic>
      <p:grpSp>
        <p:nvGrpSpPr>
          <p:cNvPr id="17" name="Google Shape;287;p33">
            <a:extLst>
              <a:ext uri="{FF2B5EF4-FFF2-40B4-BE49-F238E27FC236}">
                <a16:creationId xmlns:a16="http://schemas.microsoft.com/office/drawing/2014/main" id="{EAB56161-2EE1-62C4-D5D8-C6BDDB05A4B0}"/>
              </a:ext>
            </a:extLst>
          </p:cNvPr>
          <p:cNvGrpSpPr/>
          <p:nvPr/>
        </p:nvGrpSpPr>
        <p:grpSpPr>
          <a:xfrm>
            <a:off x="11350745" y="1485883"/>
            <a:ext cx="4194055" cy="8244887"/>
            <a:chOff x="2547150" y="238125"/>
            <a:chExt cx="2525675" cy="5238750"/>
          </a:xfrm>
        </p:grpSpPr>
        <p:sp>
          <p:nvSpPr>
            <p:cNvPr id="18" name="Google Shape;288;p33">
              <a:extLst>
                <a:ext uri="{FF2B5EF4-FFF2-40B4-BE49-F238E27FC236}">
                  <a16:creationId xmlns:a16="http://schemas.microsoft.com/office/drawing/2014/main" id="{55F561BD-1CEE-31D5-7D0D-EBAB5F247B06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89;p33">
              <a:extLst>
                <a:ext uri="{FF2B5EF4-FFF2-40B4-BE49-F238E27FC236}">
                  <a16:creationId xmlns:a16="http://schemas.microsoft.com/office/drawing/2014/main" id="{DA4DE98A-56DB-FCE1-CD3E-8B3D120F3A4E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0;p33">
              <a:extLst>
                <a:ext uri="{FF2B5EF4-FFF2-40B4-BE49-F238E27FC236}">
                  <a16:creationId xmlns:a16="http://schemas.microsoft.com/office/drawing/2014/main" id="{2D601C8B-400D-0689-2497-E2E2892D6A87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91;p33">
              <a:extLst>
                <a:ext uri="{FF2B5EF4-FFF2-40B4-BE49-F238E27FC236}">
                  <a16:creationId xmlns:a16="http://schemas.microsoft.com/office/drawing/2014/main" id="{3C7BB09C-D6C1-B48A-0DA7-1BB349EF41D5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תמונה 5">
            <a:extLst>
              <a:ext uri="{FF2B5EF4-FFF2-40B4-BE49-F238E27FC236}">
                <a16:creationId xmlns:a16="http://schemas.microsoft.com/office/drawing/2014/main" id="{E667E84E-F55B-2F0C-BD21-92A150BBC3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86532" y="8921924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77845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/>
        </p:nvSpPr>
        <p:spPr>
          <a:xfrm>
            <a:off x="2171684" y="657225"/>
            <a:ext cx="13944632" cy="771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Our Partners</a:t>
            </a:r>
            <a:endParaRPr/>
          </a:p>
        </p:txBody>
      </p:sp>
      <p:sp>
        <p:nvSpPr>
          <p:cNvPr id="136" name="Google Shape;136;p14"/>
          <p:cNvSpPr txBox="1"/>
          <p:nvPr/>
        </p:nvSpPr>
        <p:spPr>
          <a:xfrm>
            <a:off x="1909320" y="5101070"/>
            <a:ext cx="2429727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Elon Ezra</a:t>
            </a:r>
            <a:endParaRPr/>
          </a:p>
        </p:txBody>
      </p:sp>
      <p:sp>
        <p:nvSpPr>
          <p:cNvPr id="137" name="Google Shape;137;p14"/>
          <p:cNvSpPr txBox="1"/>
          <p:nvPr/>
        </p:nvSpPr>
        <p:spPr>
          <a:xfrm>
            <a:off x="1909320" y="5491595"/>
            <a:ext cx="2429727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Team leader</a:t>
            </a:r>
            <a:endParaRPr/>
          </a:p>
        </p:txBody>
      </p:sp>
      <p:sp>
        <p:nvSpPr>
          <p:cNvPr id="140" name="Google Shape;140;p14"/>
          <p:cNvSpPr txBox="1"/>
          <p:nvPr/>
        </p:nvSpPr>
        <p:spPr>
          <a:xfrm>
            <a:off x="5976179" y="5101070"/>
            <a:ext cx="2429727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Avi Rahimov</a:t>
            </a:r>
          </a:p>
        </p:txBody>
      </p:sp>
      <p:sp>
        <p:nvSpPr>
          <p:cNvPr id="141" name="Google Shape;141;p14"/>
          <p:cNvSpPr txBox="1"/>
          <p:nvPr/>
        </p:nvSpPr>
        <p:spPr>
          <a:xfrm>
            <a:off x="5976179" y="5491595"/>
            <a:ext cx="2429727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 Team member</a:t>
            </a:r>
            <a:endParaRPr/>
          </a:p>
        </p:txBody>
      </p:sp>
      <p:sp>
        <p:nvSpPr>
          <p:cNvPr id="144" name="Google Shape;144;p14"/>
          <p:cNvSpPr txBox="1"/>
          <p:nvPr/>
        </p:nvSpPr>
        <p:spPr>
          <a:xfrm>
            <a:off x="10043038" y="5101070"/>
            <a:ext cx="2429727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Asaf </a:t>
            </a:r>
            <a:r>
              <a:rPr lang="en-US" sz="1800" b="1" err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Yekutiel</a:t>
            </a:r>
            <a:endParaRPr lang="en-US" sz="1800" b="1">
              <a:solidFill>
                <a:srgbClr val="0D22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5" name="Google Shape;145;p14"/>
          <p:cNvSpPr txBox="1"/>
          <p:nvPr/>
        </p:nvSpPr>
        <p:spPr>
          <a:xfrm>
            <a:off x="10043038" y="5491595"/>
            <a:ext cx="2429727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 Team member</a:t>
            </a:r>
          </a:p>
        </p:txBody>
      </p:sp>
      <p:sp>
        <p:nvSpPr>
          <p:cNvPr id="148" name="Google Shape;148;p14"/>
          <p:cNvSpPr txBox="1"/>
          <p:nvPr/>
        </p:nvSpPr>
        <p:spPr>
          <a:xfrm>
            <a:off x="14090333" y="5101070"/>
            <a:ext cx="2429727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Dor </a:t>
            </a:r>
            <a:r>
              <a:rPr lang="en-US" sz="1800" b="1" err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Harizi</a:t>
            </a:r>
            <a:r>
              <a:rPr lang="en-US" sz="18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</a:p>
        </p:txBody>
      </p:sp>
      <p:sp>
        <p:nvSpPr>
          <p:cNvPr id="149" name="Google Shape;149;p14"/>
          <p:cNvSpPr txBox="1"/>
          <p:nvPr/>
        </p:nvSpPr>
        <p:spPr>
          <a:xfrm>
            <a:off x="14090333" y="5491595"/>
            <a:ext cx="2429727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 Team member</a:t>
            </a:r>
            <a:endParaRPr lang="en-US" sz="1800"/>
          </a:p>
        </p:txBody>
      </p:sp>
      <p:sp>
        <p:nvSpPr>
          <p:cNvPr id="152" name="Google Shape;152;p14"/>
          <p:cNvSpPr/>
          <p:nvPr/>
        </p:nvSpPr>
        <p:spPr>
          <a:xfrm>
            <a:off x="2077020" y="2815070"/>
            <a:ext cx="2094326" cy="1853255"/>
          </a:xfrm>
          <a:custGeom>
            <a:avLst/>
            <a:gdLst/>
            <a:ahLst/>
            <a:cxnLst/>
            <a:rect l="l" t="t" r="r" b="b"/>
            <a:pathLst>
              <a:path w="789361" h="698500" extrusionOk="0">
                <a:moveTo>
                  <a:pt x="770389" y="402001"/>
                </a:moveTo>
                <a:lnTo>
                  <a:pt x="628573" y="645749"/>
                </a:lnTo>
                <a:cubicBezTo>
                  <a:pt x="609571" y="678408"/>
                  <a:pt x="574636" y="698500"/>
                  <a:pt x="536851" y="698500"/>
                </a:cubicBezTo>
                <a:lnTo>
                  <a:pt x="252511" y="698500"/>
                </a:lnTo>
                <a:cubicBezTo>
                  <a:pt x="214726" y="698500"/>
                  <a:pt x="179791" y="678408"/>
                  <a:pt x="160789" y="645749"/>
                </a:cubicBezTo>
                <a:lnTo>
                  <a:pt x="18973" y="402001"/>
                </a:lnTo>
                <a:cubicBezTo>
                  <a:pt x="0" y="369393"/>
                  <a:pt x="0" y="329107"/>
                  <a:pt x="18973" y="296499"/>
                </a:cubicBezTo>
                <a:lnTo>
                  <a:pt x="160789" y="52751"/>
                </a:lnTo>
                <a:cubicBezTo>
                  <a:pt x="179791" y="20092"/>
                  <a:pt x="214726" y="0"/>
                  <a:pt x="252511" y="0"/>
                </a:cubicBezTo>
                <a:lnTo>
                  <a:pt x="536851" y="0"/>
                </a:lnTo>
                <a:cubicBezTo>
                  <a:pt x="574636" y="0"/>
                  <a:pt x="609571" y="20092"/>
                  <a:pt x="628573" y="52751"/>
                </a:cubicBezTo>
                <a:lnTo>
                  <a:pt x="770389" y="296499"/>
                </a:lnTo>
                <a:cubicBezTo>
                  <a:pt x="789362" y="329107"/>
                  <a:pt x="789362" y="369393"/>
                  <a:pt x="770389" y="402001"/>
                </a:cubicBezTo>
                <a:close/>
              </a:path>
            </a:pathLst>
          </a:cu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4"/>
          <p:cNvSpPr/>
          <p:nvPr/>
        </p:nvSpPr>
        <p:spPr>
          <a:xfrm>
            <a:off x="6143879" y="2815070"/>
            <a:ext cx="2094326" cy="1853255"/>
          </a:xfrm>
          <a:custGeom>
            <a:avLst/>
            <a:gdLst/>
            <a:ahLst/>
            <a:cxnLst/>
            <a:rect l="l" t="t" r="r" b="b"/>
            <a:pathLst>
              <a:path w="789361" h="698500" extrusionOk="0">
                <a:moveTo>
                  <a:pt x="770389" y="402001"/>
                </a:moveTo>
                <a:lnTo>
                  <a:pt x="628573" y="645749"/>
                </a:lnTo>
                <a:cubicBezTo>
                  <a:pt x="609571" y="678408"/>
                  <a:pt x="574636" y="698500"/>
                  <a:pt x="536851" y="698500"/>
                </a:cubicBezTo>
                <a:lnTo>
                  <a:pt x="252511" y="698500"/>
                </a:lnTo>
                <a:cubicBezTo>
                  <a:pt x="214726" y="698500"/>
                  <a:pt x="179791" y="678408"/>
                  <a:pt x="160789" y="645749"/>
                </a:cubicBezTo>
                <a:lnTo>
                  <a:pt x="18973" y="402001"/>
                </a:lnTo>
                <a:cubicBezTo>
                  <a:pt x="0" y="369393"/>
                  <a:pt x="0" y="329107"/>
                  <a:pt x="18973" y="296499"/>
                </a:cubicBezTo>
                <a:lnTo>
                  <a:pt x="160789" y="52751"/>
                </a:lnTo>
                <a:cubicBezTo>
                  <a:pt x="179791" y="20092"/>
                  <a:pt x="214726" y="0"/>
                  <a:pt x="252511" y="0"/>
                </a:cubicBezTo>
                <a:lnTo>
                  <a:pt x="536851" y="0"/>
                </a:lnTo>
                <a:cubicBezTo>
                  <a:pt x="574636" y="0"/>
                  <a:pt x="609571" y="20092"/>
                  <a:pt x="628573" y="52751"/>
                </a:cubicBezTo>
                <a:lnTo>
                  <a:pt x="770389" y="296499"/>
                </a:lnTo>
                <a:cubicBezTo>
                  <a:pt x="789362" y="329107"/>
                  <a:pt x="789362" y="369393"/>
                  <a:pt x="770389" y="402001"/>
                </a:cubicBezTo>
                <a:close/>
              </a:path>
            </a:pathLst>
          </a:cu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" name="Google Shape;162;p14"/>
          <p:cNvGrpSpPr/>
          <p:nvPr/>
        </p:nvGrpSpPr>
        <p:grpSpPr>
          <a:xfrm>
            <a:off x="10210738" y="2688712"/>
            <a:ext cx="2094326" cy="1979613"/>
            <a:chOff x="11719" y="-47625"/>
            <a:chExt cx="789361" cy="746125"/>
          </a:xfrm>
        </p:grpSpPr>
        <p:sp>
          <p:nvSpPr>
            <p:cNvPr id="163" name="Google Shape;163;p14"/>
            <p:cNvSpPr/>
            <p:nvPr/>
          </p:nvSpPr>
          <p:spPr>
            <a:xfrm>
              <a:off x="11719" y="0"/>
              <a:ext cx="789361" cy="698500"/>
            </a:xfrm>
            <a:custGeom>
              <a:avLst/>
              <a:gdLst/>
              <a:ahLst/>
              <a:cxnLst/>
              <a:rect l="l" t="t" r="r" b="b"/>
              <a:pathLst>
                <a:path w="789361" h="698500" extrusionOk="0">
                  <a:moveTo>
                    <a:pt x="770389" y="402001"/>
                  </a:moveTo>
                  <a:lnTo>
                    <a:pt x="628573" y="645749"/>
                  </a:lnTo>
                  <a:cubicBezTo>
                    <a:pt x="609571" y="678408"/>
                    <a:pt x="574636" y="698500"/>
                    <a:pt x="536851" y="698500"/>
                  </a:cubicBezTo>
                  <a:lnTo>
                    <a:pt x="252511" y="698500"/>
                  </a:lnTo>
                  <a:cubicBezTo>
                    <a:pt x="214726" y="698500"/>
                    <a:pt x="179791" y="678408"/>
                    <a:pt x="160789" y="645749"/>
                  </a:cubicBezTo>
                  <a:lnTo>
                    <a:pt x="18973" y="402001"/>
                  </a:lnTo>
                  <a:cubicBezTo>
                    <a:pt x="0" y="369393"/>
                    <a:pt x="0" y="329107"/>
                    <a:pt x="18973" y="296499"/>
                  </a:cubicBezTo>
                  <a:lnTo>
                    <a:pt x="160789" y="52751"/>
                  </a:lnTo>
                  <a:cubicBezTo>
                    <a:pt x="179791" y="20092"/>
                    <a:pt x="214726" y="0"/>
                    <a:pt x="252511" y="0"/>
                  </a:cubicBezTo>
                  <a:lnTo>
                    <a:pt x="536851" y="0"/>
                  </a:lnTo>
                  <a:cubicBezTo>
                    <a:pt x="574636" y="0"/>
                    <a:pt x="609571" y="20092"/>
                    <a:pt x="628573" y="52751"/>
                  </a:cubicBezTo>
                  <a:lnTo>
                    <a:pt x="770389" y="296499"/>
                  </a:lnTo>
                  <a:cubicBezTo>
                    <a:pt x="789362" y="329107"/>
                    <a:pt x="789362" y="369393"/>
                    <a:pt x="770389" y="402001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4"/>
            <p:cNvSpPr txBox="1"/>
            <p:nvPr/>
          </p:nvSpPr>
          <p:spPr>
            <a:xfrm>
              <a:off x="114300" y="-47625"/>
              <a:ext cx="5842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6" name="Google Shape;166;p14"/>
          <p:cNvSpPr/>
          <p:nvPr/>
        </p:nvSpPr>
        <p:spPr>
          <a:xfrm>
            <a:off x="14277596" y="2815070"/>
            <a:ext cx="2094326" cy="1853255"/>
          </a:xfrm>
          <a:custGeom>
            <a:avLst/>
            <a:gdLst/>
            <a:ahLst/>
            <a:cxnLst/>
            <a:rect l="l" t="t" r="r" b="b"/>
            <a:pathLst>
              <a:path w="789361" h="698500" extrusionOk="0">
                <a:moveTo>
                  <a:pt x="770389" y="402001"/>
                </a:moveTo>
                <a:lnTo>
                  <a:pt x="628573" y="645749"/>
                </a:lnTo>
                <a:cubicBezTo>
                  <a:pt x="609571" y="678408"/>
                  <a:pt x="574636" y="698500"/>
                  <a:pt x="536851" y="698500"/>
                </a:cubicBezTo>
                <a:lnTo>
                  <a:pt x="252511" y="698500"/>
                </a:lnTo>
                <a:cubicBezTo>
                  <a:pt x="214726" y="698500"/>
                  <a:pt x="179791" y="678408"/>
                  <a:pt x="160789" y="645749"/>
                </a:cubicBezTo>
                <a:lnTo>
                  <a:pt x="18973" y="402001"/>
                </a:lnTo>
                <a:cubicBezTo>
                  <a:pt x="0" y="369393"/>
                  <a:pt x="0" y="329107"/>
                  <a:pt x="18973" y="296499"/>
                </a:cubicBezTo>
                <a:lnTo>
                  <a:pt x="160789" y="52751"/>
                </a:lnTo>
                <a:cubicBezTo>
                  <a:pt x="179791" y="20092"/>
                  <a:pt x="214726" y="0"/>
                  <a:pt x="252511" y="0"/>
                </a:cubicBezTo>
                <a:lnTo>
                  <a:pt x="536851" y="0"/>
                </a:lnTo>
                <a:cubicBezTo>
                  <a:pt x="574636" y="0"/>
                  <a:pt x="609571" y="20092"/>
                  <a:pt x="628573" y="52751"/>
                </a:cubicBezTo>
                <a:lnTo>
                  <a:pt x="770389" y="296499"/>
                </a:lnTo>
                <a:cubicBezTo>
                  <a:pt x="789362" y="329107"/>
                  <a:pt x="789362" y="369393"/>
                  <a:pt x="770389" y="402001"/>
                </a:cubicBezTo>
                <a:close/>
              </a:path>
            </a:pathLst>
          </a:cu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945F92D7-ABFE-F550-991F-21FAA2408F69}"/>
              </a:ext>
            </a:extLst>
          </p:cNvPr>
          <p:cNvSpPr/>
          <p:nvPr/>
        </p:nvSpPr>
        <p:spPr>
          <a:xfrm>
            <a:off x="1584292" y="6168092"/>
            <a:ext cx="3079781" cy="3816000"/>
          </a:xfrm>
          <a:prstGeom prst="rect">
            <a:avLst/>
          </a:prstGeom>
          <a:solidFill>
            <a:srgbClr val="98A1AF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D529C54-5A13-5AB9-5284-18DD77597342}"/>
              </a:ext>
            </a:extLst>
          </p:cNvPr>
          <p:cNvSpPr txBox="1"/>
          <p:nvPr/>
        </p:nvSpPr>
        <p:spPr>
          <a:xfrm>
            <a:off x="1692575" y="6439562"/>
            <a:ext cx="2849621" cy="19389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-apple-system"/>
              </a:rPr>
              <a:t> Ratting system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-apple-system"/>
              </a:rPr>
              <a:t> DB design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-apple-system"/>
              </a:rPr>
              <a:t> Notification system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-apple-system"/>
              </a:rPr>
              <a:t> Haircut type system</a:t>
            </a:r>
            <a:endParaRPr lang="en-US" sz="20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-apple-system"/>
              </a:rPr>
              <a:t> Implementing profile page of barber and client</a:t>
            </a:r>
            <a:endParaRPr lang="en-US" sz="2000" b="0" i="0" dirty="0">
              <a:solidFill>
                <a:schemeClr val="bg1"/>
              </a:solidFill>
              <a:effectLst/>
              <a:latin typeface="-apple-system"/>
            </a:endParaRPr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CA21AE28-43E3-2E6B-52EB-E6A18C975D4B}"/>
              </a:ext>
            </a:extLst>
          </p:cNvPr>
          <p:cNvSpPr/>
          <p:nvPr/>
        </p:nvSpPr>
        <p:spPr>
          <a:xfrm>
            <a:off x="5651151" y="6168092"/>
            <a:ext cx="3079781" cy="3816000"/>
          </a:xfrm>
          <a:prstGeom prst="rect">
            <a:avLst/>
          </a:prstGeom>
          <a:solidFill>
            <a:srgbClr val="98A1AF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F923ABE-46DA-D70B-E112-DAB8789FC060}"/>
              </a:ext>
            </a:extLst>
          </p:cNvPr>
          <p:cNvSpPr txBox="1"/>
          <p:nvPr/>
        </p:nvSpPr>
        <p:spPr>
          <a:xfrm>
            <a:off x="5766230" y="6374661"/>
            <a:ext cx="2849621" cy="25545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>
                <a:solidFill>
                  <a:schemeClr val="bg1"/>
                </a:solidFill>
                <a:effectLst/>
                <a:latin typeface="-apple-system"/>
              </a:rPr>
              <a:t> Login page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>
                <a:solidFill>
                  <a:schemeClr val="bg1"/>
                </a:solidFill>
                <a:effectLst/>
                <a:latin typeface="-apple-system"/>
              </a:rPr>
              <a:t> Overall design of the app except for the barber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>
                <a:solidFill>
                  <a:schemeClr val="bg1"/>
                </a:solidFill>
                <a:effectLst/>
                <a:latin typeface="-apple-system"/>
              </a:rPr>
              <a:t> Writing the DB interface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>
                <a:solidFill>
                  <a:schemeClr val="bg1"/>
                </a:solidFill>
                <a:effectLst/>
                <a:latin typeface="-apple-system"/>
              </a:rPr>
              <a:t> Implementing a significant part of the client/barber functionality</a:t>
            </a:r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1BCD4BCF-7F2E-295F-57ED-DA317223C44B}"/>
              </a:ext>
            </a:extLst>
          </p:cNvPr>
          <p:cNvSpPr/>
          <p:nvPr/>
        </p:nvSpPr>
        <p:spPr>
          <a:xfrm>
            <a:off x="9718010" y="6168092"/>
            <a:ext cx="3079781" cy="3816000"/>
          </a:xfrm>
          <a:prstGeom prst="rect">
            <a:avLst/>
          </a:prstGeom>
          <a:solidFill>
            <a:srgbClr val="98A1AF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EFED2189-5B7D-A302-C7D5-D08D4CEFE376}"/>
              </a:ext>
            </a:extLst>
          </p:cNvPr>
          <p:cNvSpPr txBox="1"/>
          <p:nvPr/>
        </p:nvSpPr>
        <p:spPr>
          <a:xfrm>
            <a:off x="9833089" y="6374661"/>
            <a:ext cx="2849621" cy="224676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-apple-system"/>
              </a:rPr>
              <a:t> Implementing the DB functions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-apple-system"/>
              </a:rPr>
              <a:t> Creating some of the objects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-apple-system"/>
              </a:rPr>
              <a:t> Creating the sign-up page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-apple-system"/>
              </a:rPr>
              <a:t> appointment system</a:t>
            </a:r>
            <a:endParaRPr lang="en-US" sz="2000" b="0" i="0" dirty="0">
              <a:solidFill>
                <a:schemeClr val="bg1"/>
              </a:solidFill>
              <a:effectLst/>
              <a:latin typeface="-apple-system"/>
            </a:endParaRP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29D076C0-128A-196A-F429-DB0683F874A0}"/>
              </a:ext>
            </a:extLst>
          </p:cNvPr>
          <p:cNvSpPr/>
          <p:nvPr/>
        </p:nvSpPr>
        <p:spPr>
          <a:xfrm>
            <a:off x="13784868" y="6168092"/>
            <a:ext cx="3079781" cy="3816000"/>
          </a:xfrm>
          <a:prstGeom prst="rect">
            <a:avLst/>
          </a:prstGeom>
          <a:solidFill>
            <a:srgbClr val="98A1AF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2A444848-8DDB-AD0A-AD17-BE37E813CE98}"/>
              </a:ext>
            </a:extLst>
          </p:cNvPr>
          <p:cNvSpPr txBox="1"/>
          <p:nvPr/>
        </p:nvSpPr>
        <p:spPr>
          <a:xfrm>
            <a:off x="13937083" y="6374661"/>
            <a:ext cx="2849621" cy="19389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-apple-system"/>
              </a:rPr>
              <a:t> Designing the barber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-apple-system"/>
              </a:rPr>
              <a:t> Implementing the parcel object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-apple-system"/>
              </a:rPr>
              <a:t> Creating additional objects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-apple-system"/>
              </a:rPr>
              <a:t> Payment system</a:t>
            </a:r>
            <a:endParaRPr lang="en-US" sz="2000" b="0" i="0" dirty="0">
              <a:solidFill>
                <a:schemeClr val="bg1"/>
              </a:solidFill>
              <a:effectLst/>
              <a:latin typeface="-apple-system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611518AB-4C73-9422-9048-E060D8EEAF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>
          <a:extLst>
            <a:ext uri="{FF2B5EF4-FFF2-40B4-BE49-F238E27FC236}">
              <a16:creationId xmlns:a16="http://schemas.microsoft.com/office/drawing/2014/main" id="{C1269B2E-2A1C-4708-A28C-1D6A0E01C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6">
            <a:extLst>
              <a:ext uri="{FF2B5EF4-FFF2-40B4-BE49-F238E27FC236}">
                <a16:creationId xmlns:a16="http://schemas.microsoft.com/office/drawing/2014/main" id="{0B206B82-40C6-6390-B2CA-5099BA51D5D7}"/>
              </a:ext>
            </a:extLst>
          </p:cNvPr>
          <p:cNvSpPr/>
          <p:nvPr/>
        </p:nvSpPr>
        <p:spPr>
          <a:xfrm>
            <a:off x="-1143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he-IL"/>
          </a:p>
        </p:txBody>
      </p:sp>
      <p:grpSp>
        <p:nvGrpSpPr>
          <p:cNvPr id="428" name="Google Shape;428;p26">
            <a:extLst>
              <a:ext uri="{FF2B5EF4-FFF2-40B4-BE49-F238E27FC236}">
                <a16:creationId xmlns:a16="http://schemas.microsoft.com/office/drawing/2014/main" id="{06A331A2-82EB-F6B9-BE9E-90F7885965EC}"/>
              </a:ext>
            </a:extLst>
          </p:cNvPr>
          <p:cNvGrpSpPr/>
          <p:nvPr/>
        </p:nvGrpSpPr>
        <p:grpSpPr>
          <a:xfrm>
            <a:off x="9144000" y="-180826"/>
            <a:ext cx="9144000" cy="10467826"/>
            <a:chOff x="0" y="-47625"/>
            <a:chExt cx="2408296" cy="2756958"/>
          </a:xfrm>
        </p:grpSpPr>
        <p:sp>
          <p:nvSpPr>
            <p:cNvPr id="429" name="Google Shape;429;p26">
              <a:extLst>
                <a:ext uri="{FF2B5EF4-FFF2-40B4-BE49-F238E27FC236}">
                  <a16:creationId xmlns:a16="http://schemas.microsoft.com/office/drawing/2014/main" id="{621649E2-6DA0-91B7-7A8C-8D7926B3C643}"/>
                </a:ext>
              </a:extLst>
            </p:cNvPr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 extrusionOk="0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5F5F7"/>
            </a:solidFill>
            <a:ln>
              <a:noFill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430" name="Google Shape;430;p26">
              <a:extLst>
                <a:ext uri="{FF2B5EF4-FFF2-40B4-BE49-F238E27FC236}">
                  <a16:creationId xmlns:a16="http://schemas.microsoft.com/office/drawing/2014/main" id="{0DD95961-2F4F-82AC-7ED5-5DCA440797DA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0" name="Google Shape;440;p26">
            <a:extLst>
              <a:ext uri="{FF2B5EF4-FFF2-40B4-BE49-F238E27FC236}">
                <a16:creationId xmlns:a16="http://schemas.microsoft.com/office/drawing/2014/main" id="{3B4CC046-53F8-B691-E0AA-8565E6FE09D7}"/>
              </a:ext>
            </a:extLst>
          </p:cNvPr>
          <p:cNvSpPr txBox="1"/>
          <p:nvPr/>
        </p:nvSpPr>
        <p:spPr>
          <a:xfrm>
            <a:off x="1687705" y="577005"/>
            <a:ext cx="948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431;p26">
            <a:extLst>
              <a:ext uri="{FF2B5EF4-FFF2-40B4-BE49-F238E27FC236}">
                <a16:creationId xmlns:a16="http://schemas.microsoft.com/office/drawing/2014/main" id="{B252CAC6-D2BB-B257-5F23-6B2BA0491985}"/>
              </a:ext>
            </a:extLst>
          </p:cNvPr>
          <p:cNvSpPr txBox="1"/>
          <p:nvPr/>
        </p:nvSpPr>
        <p:spPr>
          <a:xfrm>
            <a:off x="6150912" y="-805072"/>
            <a:ext cx="422100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6" name="Google Shape;434;p26">
            <a:extLst>
              <a:ext uri="{FF2B5EF4-FFF2-40B4-BE49-F238E27FC236}">
                <a16:creationId xmlns:a16="http://schemas.microsoft.com/office/drawing/2014/main" id="{E3BFDE2F-D83D-0402-84AE-5AD342AEA61F}"/>
              </a:ext>
            </a:extLst>
          </p:cNvPr>
          <p:cNvSpPr txBox="1"/>
          <p:nvPr/>
        </p:nvSpPr>
        <p:spPr>
          <a:xfrm>
            <a:off x="404000" y="163657"/>
            <a:ext cx="572954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chemeClr val="tx2">
                    <a:lumMod val="50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Client </a:t>
            </a:r>
            <a:r>
              <a:rPr lang="en-US" sz="5000" b="1">
                <a:solidFill>
                  <a:schemeClr val="tx2">
                    <a:lumMod val="50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profile</a:t>
            </a:r>
            <a:r>
              <a:rPr lang="en-US" sz="5000" b="1" u="none" strike="noStrike">
                <a:solidFill>
                  <a:schemeClr val="tx2">
                    <a:lumMod val="50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 page</a:t>
            </a:r>
            <a:endParaRPr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3" name="תמונה 2" descr="תמונה שמכילה טקסט, לבוש, צילום מסך, הנעלה&#10;&#10;התיאור נוצר באופן אוטומטי">
            <a:extLst>
              <a:ext uri="{FF2B5EF4-FFF2-40B4-BE49-F238E27FC236}">
                <a16:creationId xmlns:a16="http://schemas.microsoft.com/office/drawing/2014/main" id="{F542C27D-5397-5481-CBE4-9AB2EEE4C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760" y="2569272"/>
            <a:ext cx="3841435" cy="6665843"/>
          </a:xfrm>
          <a:prstGeom prst="rect">
            <a:avLst/>
          </a:prstGeom>
        </p:spPr>
      </p:pic>
      <p:grpSp>
        <p:nvGrpSpPr>
          <p:cNvPr id="17" name="Google Shape;287;p33">
            <a:extLst>
              <a:ext uri="{FF2B5EF4-FFF2-40B4-BE49-F238E27FC236}">
                <a16:creationId xmlns:a16="http://schemas.microsoft.com/office/drawing/2014/main" id="{A37127C1-79AC-0C0B-705E-92D8BCD24E9D}"/>
              </a:ext>
            </a:extLst>
          </p:cNvPr>
          <p:cNvGrpSpPr/>
          <p:nvPr/>
        </p:nvGrpSpPr>
        <p:grpSpPr>
          <a:xfrm>
            <a:off x="501499" y="1892059"/>
            <a:ext cx="3947227" cy="7817936"/>
            <a:chOff x="2547150" y="238125"/>
            <a:chExt cx="2525675" cy="5238750"/>
          </a:xfrm>
        </p:grpSpPr>
        <p:sp>
          <p:nvSpPr>
            <p:cNvPr id="18" name="Google Shape;288;p33">
              <a:extLst>
                <a:ext uri="{FF2B5EF4-FFF2-40B4-BE49-F238E27FC236}">
                  <a16:creationId xmlns:a16="http://schemas.microsoft.com/office/drawing/2014/main" id="{76CD1F10-B161-9FB4-9129-32397E32D571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89;p33">
              <a:extLst>
                <a:ext uri="{FF2B5EF4-FFF2-40B4-BE49-F238E27FC236}">
                  <a16:creationId xmlns:a16="http://schemas.microsoft.com/office/drawing/2014/main" id="{9F0BE868-0F27-C43A-12D9-C84E096A6F40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0;p33">
              <a:extLst>
                <a:ext uri="{FF2B5EF4-FFF2-40B4-BE49-F238E27FC236}">
                  <a16:creationId xmlns:a16="http://schemas.microsoft.com/office/drawing/2014/main" id="{76B79C39-8F21-D634-318C-00ACC71B616F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91;p33">
              <a:extLst>
                <a:ext uri="{FF2B5EF4-FFF2-40B4-BE49-F238E27FC236}">
                  <a16:creationId xmlns:a16="http://schemas.microsoft.com/office/drawing/2014/main" id="{90D18A3F-9BC8-7FE5-CBE3-46E34E5BF0BA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תמונה 3" descr="תמונה שמכילה טקסט, צילום מסך, פוסטר, עיצוב&#10;&#10;התיאור נוצר באופן אוטומטי">
            <a:extLst>
              <a:ext uri="{FF2B5EF4-FFF2-40B4-BE49-F238E27FC236}">
                <a16:creationId xmlns:a16="http://schemas.microsoft.com/office/drawing/2014/main" id="{DBEAFE2C-D904-7307-4CF7-97A9EEE7C4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031"/>
          <a:stretch/>
        </p:blipFill>
        <p:spPr>
          <a:xfrm>
            <a:off x="7067225" y="1289426"/>
            <a:ext cx="4294072" cy="8140249"/>
          </a:xfrm>
          <a:prstGeom prst="rect">
            <a:avLst/>
          </a:prstGeom>
        </p:spPr>
      </p:pic>
      <p:grpSp>
        <p:nvGrpSpPr>
          <p:cNvPr id="6" name="Google Shape;287;p33">
            <a:extLst>
              <a:ext uri="{FF2B5EF4-FFF2-40B4-BE49-F238E27FC236}">
                <a16:creationId xmlns:a16="http://schemas.microsoft.com/office/drawing/2014/main" id="{A37127C1-79AC-0C0B-705E-92D8BCD24E9D}"/>
              </a:ext>
            </a:extLst>
          </p:cNvPr>
          <p:cNvGrpSpPr/>
          <p:nvPr/>
        </p:nvGrpSpPr>
        <p:grpSpPr>
          <a:xfrm>
            <a:off x="6947752" y="605419"/>
            <a:ext cx="4523349" cy="9084143"/>
            <a:chOff x="2547150" y="238125"/>
            <a:chExt cx="2525675" cy="5238750"/>
          </a:xfrm>
        </p:grpSpPr>
        <p:sp>
          <p:nvSpPr>
            <p:cNvPr id="7" name="Google Shape;288;p33">
              <a:extLst>
                <a:ext uri="{FF2B5EF4-FFF2-40B4-BE49-F238E27FC236}">
                  <a16:creationId xmlns:a16="http://schemas.microsoft.com/office/drawing/2014/main" id="{76CD1F10-B161-9FB4-9129-32397E32D571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89;p33">
              <a:extLst>
                <a:ext uri="{FF2B5EF4-FFF2-40B4-BE49-F238E27FC236}">
                  <a16:creationId xmlns:a16="http://schemas.microsoft.com/office/drawing/2014/main" id="{9F0BE868-0F27-C43A-12D9-C84E096A6F40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90;p33">
              <a:extLst>
                <a:ext uri="{FF2B5EF4-FFF2-40B4-BE49-F238E27FC236}">
                  <a16:creationId xmlns:a16="http://schemas.microsoft.com/office/drawing/2014/main" id="{76B79C39-8F21-D634-318C-00ACC71B616F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91;p33">
              <a:extLst>
                <a:ext uri="{FF2B5EF4-FFF2-40B4-BE49-F238E27FC236}">
                  <a16:creationId xmlns:a16="http://schemas.microsoft.com/office/drawing/2014/main" id="{90D18A3F-9BC8-7FE5-CBE3-46E34E5BF0BA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309;p20">
            <a:extLst>
              <a:ext uri="{FF2B5EF4-FFF2-40B4-BE49-F238E27FC236}">
                <a16:creationId xmlns:a16="http://schemas.microsoft.com/office/drawing/2014/main" id="{A0035F00-0CBD-881B-4D85-E6BE89275824}"/>
              </a:ext>
            </a:extLst>
          </p:cNvPr>
          <p:cNvSpPr txBox="1"/>
          <p:nvPr/>
        </p:nvSpPr>
        <p:spPr>
          <a:xfrm>
            <a:off x="12489750" y="2809102"/>
            <a:ext cx="55386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8622" marR="0" lvl="1" indent="-1943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>
                <a:solidFill>
                  <a:srgbClr val="0D2243"/>
                </a:solidFill>
                <a:latin typeface="Inter"/>
                <a:ea typeface="Inter"/>
                <a:sym typeface="Inter"/>
              </a:rPr>
              <a:t>Client can watch his appointments</a:t>
            </a:r>
            <a:endParaRPr sz="2000"/>
          </a:p>
        </p:txBody>
      </p:sp>
      <p:pic>
        <p:nvPicPr>
          <p:cNvPr id="24" name="תמונה 23">
            <a:extLst>
              <a:ext uri="{FF2B5EF4-FFF2-40B4-BE49-F238E27FC236}">
                <a16:creationId xmlns:a16="http://schemas.microsoft.com/office/drawing/2014/main" id="{85D62BD0-B534-7E97-3820-E7B42BEFC8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86532" y="8921924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  <p:sp>
        <p:nvSpPr>
          <p:cNvPr id="25" name="אליפסה 24">
            <a:extLst>
              <a:ext uri="{FF2B5EF4-FFF2-40B4-BE49-F238E27FC236}">
                <a16:creationId xmlns:a16="http://schemas.microsoft.com/office/drawing/2014/main" id="{B9A8E9D9-208E-6ECF-9AED-22A34867DF54}"/>
              </a:ext>
            </a:extLst>
          </p:cNvPr>
          <p:cNvSpPr/>
          <p:nvPr/>
        </p:nvSpPr>
        <p:spPr>
          <a:xfrm>
            <a:off x="1162050" y="7753351"/>
            <a:ext cx="2676525" cy="708266"/>
          </a:xfrm>
          <a:prstGeom prst="ellipse">
            <a:avLst/>
          </a:prstGeom>
          <a:noFill/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03470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>
          <a:extLst>
            <a:ext uri="{FF2B5EF4-FFF2-40B4-BE49-F238E27FC236}">
              <a16:creationId xmlns:a16="http://schemas.microsoft.com/office/drawing/2014/main" id="{8776E6F7-C787-943B-28CE-61F71447F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6">
            <a:extLst>
              <a:ext uri="{FF2B5EF4-FFF2-40B4-BE49-F238E27FC236}">
                <a16:creationId xmlns:a16="http://schemas.microsoft.com/office/drawing/2014/main" id="{BE565C86-8863-E7FD-82A1-82C09F39F2FF}"/>
              </a:ext>
            </a:extLst>
          </p:cNvPr>
          <p:cNvSpPr/>
          <p:nvPr/>
        </p:nvSpPr>
        <p:spPr>
          <a:xfrm>
            <a:off x="-1143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he-IL"/>
          </a:p>
        </p:txBody>
      </p:sp>
      <p:grpSp>
        <p:nvGrpSpPr>
          <p:cNvPr id="428" name="Google Shape;428;p26">
            <a:extLst>
              <a:ext uri="{FF2B5EF4-FFF2-40B4-BE49-F238E27FC236}">
                <a16:creationId xmlns:a16="http://schemas.microsoft.com/office/drawing/2014/main" id="{BF4BB1AD-B9F6-E769-EA84-47A51A7D6A75}"/>
              </a:ext>
            </a:extLst>
          </p:cNvPr>
          <p:cNvGrpSpPr/>
          <p:nvPr/>
        </p:nvGrpSpPr>
        <p:grpSpPr>
          <a:xfrm>
            <a:off x="9144000" y="-180826"/>
            <a:ext cx="9144000" cy="10467826"/>
            <a:chOff x="0" y="-47625"/>
            <a:chExt cx="2408296" cy="2756958"/>
          </a:xfrm>
        </p:grpSpPr>
        <p:sp>
          <p:nvSpPr>
            <p:cNvPr id="429" name="Google Shape;429;p26">
              <a:extLst>
                <a:ext uri="{FF2B5EF4-FFF2-40B4-BE49-F238E27FC236}">
                  <a16:creationId xmlns:a16="http://schemas.microsoft.com/office/drawing/2014/main" id="{7F2A6D46-2393-BA2F-72BD-27FAAF8C2C53}"/>
                </a:ext>
              </a:extLst>
            </p:cNvPr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 extrusionOk="0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5F5F7"/>
            </a:solidFill>
            <a:ln>
              <a:noFill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430" name="Google Shape;430;p26">
              <a:extLst>
                <a:ext uri="{FF2B5EF4-FFF2-40B4-BE49-F238E27FC236}">
                  <a16:creationId xmlns:a16="http://schemas.microsoft.com/office/drawing/2014/main" id="{E69CD8AF-C16C-DFFC-680F-7C7845155682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1" name="Google Shape;431;p26">
            <a:extLst>
              <a:ext uri="{FF2B5EF4-FFF2-40B4-BE49-F238E27FC236}">
                <a16:creationId xmlns:a16="http://schemas.microsoft.com/office/drawing/2014/main" id="{5F05DAF3-D81D-2172-5433-D3A3BFB6FDF6}"/>
              </a:ext>
            </a:extLst>
          </p:cNvPr>
          <p:cNvSpPr txBox="1"/>
          <p:nvPr/>
        </p:nvSpPr>
        <p:spPr>
          <a:xfrm>
            <a:off x="6011978" y="-885383"/>
            <a:ext cx="422100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bg2"/>
              </a:solidFill>
            </a:endParaRPr>
          </a:p>
        </p:txBody>
      </p:sp>
      <p:sp>
        <p:nvSpPr>
          <p:cNvPr id="434" name="Google Shape;434;p26">
            <a:extLst>
              <a:ext uri="{FF2B5EF4-FFF2-40B4-BE49-F238E27FC236}">
                <a16:creationId xmlns:a16="http://schemas.microsoft.com/office/drawing/2014/main" id="{8BF6FBF4-1F8A-55B6-A599-A601797089F6}"/>
              </a:ext>
            </a:extLst>
          </p:cNvPr>
          <p:cNvSpPr txBox="1"/>
          <p:nvPr/>
        </p:nvSpPr>
        <p:spPr>
          <a:xfrm>
            <a:off x="11598894" y="3266927"/>
            <a:ext cx="4218305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Add haircut</a:t>
            </a:r>
            <a:endParaRPr/>
          </a:p>
        </p:txBody>
      </p:sp>
      <p:sp>
        <p:nvSpPr>
          <p:cNvPr id="439" name="Google Shape;439;p26">
            <a:extLst>
              <a:ext uri="{FF2B5EF4-FFF2-40B4-BE49-F238E27FC236}">
                <a16:creationId xmlns:a16="http://schemas.microsoft.com/office/drawing/2014/main" id="{F8B2C488-681E-2250-37FF-EBBFA3A2DCD4}"/>
              </a:ext>
            </a:extLst>
          </p:cNvPr>
          <p:cNvSpPr txBox="1"/>
          <p:nvPr/>
        </p:nvSpPr>
        <p:spPr>
          <a:xfrm>
            <a:off x="14706600" y="7458033"/>
            <a:ext cx="1110599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bg2"/>
              </a:solidFill>
            </a:endParaRPr>
          </a:p>
        </p:txBody>
      </p:sp>
      <p:sp>
        <p:nvSpPr>
          <p:cNvPr id="440" name="Google Shape;440;p26">
            <a:extLst>
              <a:ext uri="{FF2B5EF4-FFF2-40B4-BE49-F238E27FC236}">
                <a16:creationId xmlns:a16="http://schemas.microsoft.com/office/drawing/2014/main" id="{F84CC1CE-5677-53CF-6DFA-73B9EE2D8E39}"/>
              </a:ext>
            </a:extLst>
          </p:cNvPr>
          <p:cNvSpPr txBox="1"/>
          <p:nvPr/>
        </p:nvSpPr>
        <p:spPr>
          <a:xfrm>
            <a:off x="1687705" y="577005"/>
            <a:ext cx="948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תמונה 10" descr="תמונה שמכילה טקסט, צילום מסך, רהיטים, כסא&#10;&#10;התיאור נוצר באופן אוטומטי">
            <a:extLst>
              <a:ext uri="{FF2B5EF4-FFF2-40B4-BE49-F238E27FC236}">
                <a16:creationId xmlns:a16="http://schemas.microsoft.com/office/drawing/2014/main" id="{55A9BDAD-2803-DF00-3E3C-26DE24CCB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481" y="1617114"/>
            <a:ext cx="4223656" cy="7801867"/>
          </a:xfrm>
          <a:prstGeom prst="rect">
            <a:avLst/>
          </a:prstGeom>
        </p:spPr>
      </p:pic>
      <p:grpSp>
        <p:nvGrpSpPr>
          <p:cNvPr id="2" name="Google Shape;287;p33">
            <a:extLst>
              <a:ext uri="{FF2B5EF4-FFF2-40B4-BE49-F238E27FC236}">
                <a16:creationId xmlns:a16="http://schemas.microsoft.com/office/drawing/2014/main" id="{43455446-1B01-CB44-BED2-42B371F4E81E}"/>
              </a:ext>
            </a:extLst>
          </p:cNvPr>
          <p:cNvGrpSpPr/>
          <p:nvPr/>
        </p:nvGrpSpPr>
        <p:grpSpPr>
          <a:xfrm>
            <a:off x="972458" y="792405"/>
            <a:ext cx="4354936" cy="9206092"/>
            <a:chOff x="2547150" y="238125"/>
            <a:chExt cx="2525675" cy="5238750"/>
          </a:xfrm>
        </p:grpSpPr>
        <p:sp>
          <p:nvSpPr>
            <p:cNvPr id="3" name="Google Shape;288;p33">
              <a:extLst>
                <a:ext uri="{FF2B5EF4-FFF2-40B4-BE49-F238E27FC236}">
                  <a16:creationId xmlns:a16="http://schemas.microsoft.com/office/drawing/2014/main" id="{A0B230A9-EE8E-A372-8F24-4D3DB6F4F3BF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89;p33">
              <a:extLst>
                <a:ext uri="{FF2B5EF4-FFF2-40B4-BE49-F238E27FC236}">
                  <a16:creationId xmlns:a16="http://schemas.microsoft.com/office/drawing/2014/main" id="{AB065868-63B5-4EF2-56D8-B94C0F475B64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0;p33">
              <a:extLst>
                <a:ext uri="{FF2B5EF4-FFF2-40B4-BE49-F238E27FC236}">
                  <a16:creationId xmlns:a16="http://schemas.microsoft.com/office/drawing/2014/main" id="{383A1180-2C9B-BC17-4B8D-688A537D5D08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1;p33">
              <a:extLst>
                <a:ext uri="{FF2B5EF4-FFF2-40B4-BE49-F238E27FC236}">
                  <a16:creationId xmlns:a16="http://schemas.microsoft.com/office/drawing/2014/main" id="{4920CFA6-31AE-29B1-1999-00A17FCA136A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309;p20">
            <a:extLst>
              <a:ext uri="{FF2B5EF4-FFF2-40B4-BE49-F238E27FC236}">
                <a16:creationId xmlns:a16="http://schemas.microsoft.com/office/drawing/2014/main" id="{4D5D4190-1B9E-E467-89FA-1AF97A77EEA0}"/>
              </a:ext>
            </a:extLst>
          </p:cNvPr>
          <p:cNvSpPr txBox="1"/>
          <p:nvPr/>
        </p:nvSpPr>
        <p:spPr>
          <a:xfrm>
            <a:off x="11125407" y="4531484"/>
            <a:ext cx="55386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8622" marR="0" lvl="1" indent="-1943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>
                <a:solidFill>
                  <a:srgbClr val="0D2243"/>
                </a:solidFill>
                <a:latin typeface="Inter"/>
                <a:ea typeface="Inter"/>
                <a:sym typeface="Inter"/>
              </a:rPr>
              <a:t>Barber can add the haircut he knows </a:t>
            </a:r>
            <a:endParaRPr sz="2000"/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3D0186C8-159A-5F27-63C8-CF0BA27226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86532" y="8921924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85855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7"/>
        </a:solidFill>
        <a:effectLst/>
      </p:bgPr>
    </p:bg>
    <p:spTree>
      <p:nvGrpSpPr>
        <p:cNvPr id="1" name="Shape 208">
          <a:extLst>
            <a:ext uri="{FF2B5EF4-FFF2-40B4-BE49-F238E27FC236}">
              <a16:creationId xmlns:a16="http://schemas.microsoft.com/office/drawing/2014/main" id="{BBAF7819-0465-613B-52CE-6743720485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7">
            <a:extLst>
              <a:ext uri="{FF2B5EF4-FFF2-40B4-BE49-F238E27FC236}">
                <a16:creationId xmlns:a16="http://schemas.microsoft.com/office/drawing/2014/main" id="{089FF875-EF4B-72CE-2369-C0530D2DA8F0}"/>
              </a:ext>
            </a:extLst>
          </p:cNvPr>
          <p:cNvSpPr/>
          <p:nvPr/>
        </p:nvSpPr>
        <p:spPr>
          <a:xfrm>
            <a:off x="959736" y="5169477"/>
            <a:ext cx="137927" cy="138545"/>
          </a:xfrm>
          <a:custGeom>
            <a:avLst/>
            <a:gdLst/>
            <a:ahLst/>
            <a:cxnLst/>
            <a:rect l="l" t="t" r="r" b="b"/>
            <a:pathLst>
              <a:path w="809173" h="812800" extrusionOk="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7">
            <a:extLst>
              <a:ext uri="{FF2B5EF4-FFF2-40B4-BE49-F238E27FC236}">
                <a16:creationId xmlns:a16="http://schemas.microsoft.com/office/drawing/2014/main" id="{A6E52612-C362-BCCF-DE0C-223F9798E1A6}"/>
              </a:ext>
            </a:extLst>
          </p:cNvPr>
          <p:cNvSpPr/>
          <p:nvPr/>
        </p:nvSpPr>
        <p:spPr>
          <a:xfrm>
            <a:off x="17190336" y="5169477"/>
            <a:ext cx="137927" cy="138545"/>
          </a:xfrm>
          <a:custGeom>
            <a:avLst/>
            <a:gdLst/>
            <a:ahLst/>
            <a:cxnLst/>
            <a:rect l="l" t="t" r="r" b="b"/>
            <a:pathLst>
              <a:path w="809173" h="812800" extrusionOk="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cxnSp>
        <p:nvCxnSpPr>
          <p:cNvPr id="215" name="Google Shape;215;p17">
            <a:extLst>
              <a:ext uri="{FF2B5EF4-FFF2-40B4-BE49-F238E27FC236}">
                <a16:creationId xmlns:a16="http://schemas.microsoft.com/office/drawing/2014/main" id="{27567B43-61C2-65E2-04CE-4643B734B46D}"/>
              </a:ext>
            </a:extLst>
          </p:cNvPr>
          <p:cNvCxnSpPr/>
          <p:nvPr/>
        </p:nvCxnSpPr>
        <p:spPr>
          <a:xfrm>
            <a:off x="1097973" y="5238750"/>
            <a:ext cx="16092055" cy="0"/>
          </a:xfrm>
          <a:prstGeom prst="straightConnector1">
            <a:avLst/>
          </a:prstGeom>
          <a:noFill/>
          <a:ln w="9525" cap="flat" cmpd="sng">
            <a:solidFill>
              <a:srgbClr val="0D2243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6" name="Google Shape;216;p17">
            <a:extLst>
              <a:ext uri="{FF2B5EF4-FFF2-40B4-BE49-F238E27FC236}">
                <a16:creationId xmlns:a16="http://schemas.microsoft.com/office/drawing/2014/main" id="{D5E68689-308C-16FD-9E5D-FB18B7ECF673}"/>
              </a:ext>
            </a:extLst>
          </p:cNvPr>
          <p:cNvSpPr txBox="1"/>
          <p:nvPr/>
        </p:nvSpPr>
        <p:spPr>
          <a:xfrm>
            <a:off x="1028700" y="657225"/>
            <a:ext cx="162306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Set appointment by </a:t>
            </a:r>
            <a:r>
              <a:rPr lang="en-US" sz="5000" b="1">
                <a:solidFill>
                  <a:schemeClr val="accent3"/>
                </a:solidFill>
                <a:latin typeface="Inter"/>
                <a:ea typeface="Inter"/>
                <a:cs typeface="Inter"/>
                <a:sym typeface="Inter"/>
              </a:rPr>
              <a:t>barber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" name="תמונה 8" descr="תמונה שמכילה טקסט, רהיטים, בתוך מבנה, קיר&#10;&#10;התיאור נוצר באופן אוטומטי">
            <a:extLst>
              <a:ext uri="{FF2B5EF4-FFF2-40B4-BE49-F238E27FC236}">
                <a16:creationId xmlns:a16="http://schemas.microsoft.com/office/drawing/2014/main" id="{610224E6-B0D9-E65C-D8C9-2FE39BBC6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9498" y="1940719"/>
            <a:ext cx="4003058" cy="7589476"/>
          </a:xfrm>
          <a:prstGeom prst="rect">
            <a:avLst/>
          </a:prstGeom>
        </p:spPr>
      </p:pic>
      <p:pic>
        <p:nvPicPr>
          <p:cNvPr id="11" name="תמונה 10" descr="תמונה שמכילה טקסט, צילום מסך, עיצוב&#10;&#10;התיאור נוצר באופן אוטומטי">
            <a:extLst>
              <a:ext uri="{FF2B5EF4-FFF2-40B4-BE49-F238E27FC236}">
                <a16:creationId xmlns:a16="http://schemas.microsoft.com/office/drawing/2014/main" id="{F58767FC-889E-656B-6C54-7215DDE60D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4846" y="1940719"/>
            <a:ext cx="3885085" cy="7599190"/>
          </a:xfrm>
          <a:prstGeom prst="rect">
            <a:avLst/>
          </a:prstGeom>
        </p:spPr>
      </p:pic>
      <p:pic>
        <p:nvPicPr>
          <p:cNvPr id="14" name="תמונה 13" descr="תמונה שמכילה טקסט, רהיטים, בתוך מבנה, קיר&#10;&#10;התיאור נוצר באופן אוטומטי">
            <a:extLst>
              <a:ext uri="{FF2B5EF4-FFF2-40B4-BE49-F238E27FC236}">
                <a16:creationId xmlns:a16="http://schemas.microsoft.com/office/drawing/2014/main" id="{39D88275-23F4-A2E3-A2F1-E941BCA770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6470" y="1958109"/>
            <a:ext cx="3828810" cy="7581800"/>
          </a:xfrm>
          <a:prstGeom prst="rect">
            <a:avLst/>
          </a:prstGeom>
        </p:spPr>
      </p:pic>
      <p:pic>
        <p:nvPicPr>
          <p:cNvPr id="16" name="תמונה 15" descr="תמונה שמכילה טקסט, רהיטים, בתוך מבנה, קיר&#10;&#10;התיאור נוצר באופן אוטומטי">
            <a:extLst>
              <a:ext uri="{FF2B5EF4-FFF2-40B4-BE49-F238E27FC236}">
                <a16:creationId xmlns:a16="http://schemas.microsoft.com/office/drawing/2014/main" id="{2DF21C36-B1EA-25AC-2699-0798BDD323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4471" y="1940719"/>
            <a:ext cx="3812433" cy="754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725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Shape 208">
          <a:extLst>
            <a:ext uri="{FF2B5EF4-FFF2-40B4-BE49-F238E27FC236}">
              <a16:creationId xmlns:a16="http://schemas.microsoft.com/office/drawing/2014/main" id="{03AECCFD-2876-133A-E099-40AD09623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7">
            <a:extLst>
              <a:ext uri="{FF2B5EF4-FFF2-40B4-BE49-F238E27FC236}">
                <a16:creationId xmlns:a16="http://schemas.microsoft.com/office/drawing/2014/main" id="{D380949E-3DF0-BA5F-6142-F750E686A79B}"/>
              </a:ext>
            </a:extLst>
          </p:cNvPr>
          <p:cNvSpPr/>
          <p:nvPr/>
        </p:nvSpPr>
        <p:spPr>
          <a:xfrm>
            <a:off x="959736" y="5169477"/>
            <a:ext cx="137927" cy="138545"/>
          </a:xfrm>
          <a:custGeom>
            <a:avLst/>
            <a:gdLst/>
            <a:ahLst/>
            <a:cxnLst/>
            <a:rect l="l" t="t" r="r" b="b"/>
            <a:pathLst>
              <a:path w="809173" h="812800" extrusionOk="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7">
            <a:extLst>
              <a:ext uri="{FF2B5EF4-FFF2-40B4-BE49-F238E27FC236}">
                <a16:creationId xmlns:a16="http://schemas.microsoft.com/office/drawing/2014/main" id="{1189E137-CBFD-6276-31A1-1EFFFB0BEFCB}"/>
              </a:ext>
            </a:extLst>
          </p:cNvPr>
          <p:cNvSpPr/>
          <p:nvPr/>
        </p:nvSpPr>
        <p:spPr>
          <a:xfrm>
            <a:off x="17190336" y="5169477"/>
            <a:ext cx="137927" cy="138545"/>
          </a:xfrm>
          <a:custGeom>
            <a:avLst/>
            <a:gdLst/>
            <a:ahLst/>
            <a:cxnLst/>
            <a:rect l="l" t="t" r="r" b="b"/>
            <a:pathLst>
              <a:path w="809173" h="812800" extrusionOk="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5" name="Google Shape;215;p17">
            <a:extLst>
              <a:ext uri="{FF2B5EF4-FFF2-40B4-BE49-F238E27FC236}">
                <a16:creationId xmlns:a16="http://schemas.microsoft.com/office/drawing/2014/main" id="{25ADA03D-F2B2-BB37-A792-DE66E9B0B375}"/>
              </a:ext>
            </a:extLst>
          </p:cNvPr>
          <p:cNvCxnSpPr/>
          <p:nvPr/>
        </p:nvCxnSpPr>
        <p:spPr>
          <a:xfrm>
            <a:off x="1097973" y="5238750"/>
            <a:ext cx="16092055" cy="0"/>
          </a:xfrm>
          <a:prstGeom prst="straightConnector1">
            <a:avLst/>
          </a:prstGeom>
          <a:noFill/>
          <a:ln w="9525" cap="flat" cmpd="sng">
            <a:solidFill>
              <a:srgbClr val="0D2243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6" name="Google Shape;216;p17">
            <a:extLst>
              <a:ext uri="{FF2B5EF4-FFF2-40B4-BE49-F238E27FC236}">
                <a16:creationId xmlns:a16="http://schemas.microsoft.com/office/drawing/2014/main" id="{0AD32177-7BCA-97C0-19FC-2118A9062BA6}"/>
              </a:ext>
            </a:extLst>
          </p:cNvPr>
          <p:cNvSpPr txBox="1"/>
          <p:nvPr/>
        </p:nvSpPr>
        <p:spPr>
          <a:xfrm>
            <a:off x="1028700" y="657225"/>
            <a:ext cx="162306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Set appointment by </a:t>
            </a:r>
            <a:r>
              <a:rPr lang="en-US" sz="5000" b="1">
                <a:solidFill>
                  <a:schemeClr val="accent5">
                    <a:lumMod val="7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client</a:t>
            </a:r>
            <a:endParaRPr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055335A3-BEA4-D62F-C457-FDFF4B501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7579" y="1922237"/>
            <a:ext cx="4225624" cy="7348901"/>
          </a:xfrm>
          <a:prstGeom prst="rect">
            <a:avLst/>
          </a:prstGeom>
        </p:spPr>
      </p:pic>
      <p:pic>
        <p:nvPicPr>
          <p:cNvPr id="4" name="תמונה 3" descr="תמונה שמכילה טקסט, כסא, צילום מסך, רהיטים&#10;&#10;התיאור נוצר באופן אוטומטי">
            <a:extLst>
              <a:ext uri="{FF2B5EF4-FFF2-40B4-BE49-F238E27FC236}">
                <a16:creationId xmlns:a16="http://schemas.microsoft.com/office/drawing/2014/main" id="{F47406A6-2685-9537-0B0F-444D6ECC57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1857" y="1922236"/>
            <a:ext cx="4127134" cy="7348902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07C1B29D-21D7-82B5-4F48-6C68E33CA0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86532" y="8921924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24923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>
          <a:extLst>
            <a:ext uri="{FF2B5EF4-FFF2-40B4-BE49-F238E27FC236}">
              <a16:creationId xmlns:a16="http://schemas.microsoft.com/office/drawing/2014/main" id="{54347F8F-AE98-13D1-24AD-A14769324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6">
            <a:extLst>
              <a:ext uri="{FF2B5EF4-FFF2-40B4-BE49-F238E27FC236}">
                <a16:creationId xmlns:a16="http://schemas.microsoft.com/office/drawing/2014/main" id="{35693CED-5E63-9F4D-C04B-028C6C417EF1}"/>
              </a:ext>
            </a:extLst>
          </p:cNvPr>
          <p:cNvSpPr/>
          <p:nvPr/>
        </p:nvSpPr>
        <p:spPr>
          <a:xfrm>
            <a:off x="-1143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he-IL"/>
          </a:p>
        </p:txBody>
      </p:sp>
      <p:grpSp>
        <p:nvGrpSpPr>
          <p:cNvPr id="428" name="Google Shape;428;p26">
            <a:extLst>
              <a:ext uri="{FF2B5EF4-FFF2-40B4-BE49-F238E27FC236}">
                <a16:creationId xmlns:a16="http://schemas.microsoft.com/office/drawing/2014/main" id="{B01C6C9D-426B-E28D-0CAE-65FEB0F83607}"/>
              </a:ext>
            </a:extLst>
          </p:cNvPr>
          <p:cNvGrpSpPr/>
          <p:nvPr/>
        </p:nvGrpSpPr>
        <p:grpSpPr>
          <a:xfrm>
            <a:off x="9144000" y="-180826"/>
            <a:ext cx="9144000" cy="10467826"/>
            <a:chOff x="0" y="-47625"/>
            <a:chExt cx="2408296" cy="2756958"/>
          </a:xfrm>
        </p:grpSpPr>
        <p:sp>
          <p:nvSpPr>
            <p:cNvPr id="429" name="Google Shape;429;p26">
              <a:extLst>
                <a:ext uri="{FF2B5EF4-FFF2-40B4-BE49-F238E27FC236}">
                  <a16:creationId xmlns:a16="http://schemas.microsoft.com/office/drawing/2014/main" id="{F428694E-0BC9-1D05-5380-6EA0F59BBFE0}"/>
                </a:ext>
              </a:extLst>
            </p:cNvPr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 extrusionOk="0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5F5F7"/>
            </a:solidFill>
            <a:ln>
              <a:noFill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430" name="Google Shape;430;p26">
              <a:extLst>
                <a:ext uri="{FF2B5EF4-FFF2-40B4-BE49-F238E27FC236}">
                  <a16:creationId xmlns:a16="http://schemas.microsoft.com/office/drawing/2014/main" id="{348ED24C-1E9A-3BFD-7CF5-B04C2E058882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1" name="Google Shape;431;p26">
            <a:extLst>
              <a:ext uri="{FF2B5EF4-FFF2-40B4-BE49-F238E27FC236}">
                <a16:creationId xmlns:a16="http://schemas.microsoft.com/office/drawing/2014/main" id="{B27955B1-101E-D520-21FE-D5B7AF64F390}"/>
              </a:ext>
            </a:extLst>
          </p:cNvPr>
          <p:cNvSpPr txBox="1"/>
          <p:nvPr/>
        </p:nvSpPr>
        <p:spPr>
          <a:xfrm>
            <a:off x="6011978" y="-885383"/>
            <a:ext cx="422100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bg2"/>
              </a:solidFill>
            </a:endParaRPr>
          </a:p>
        </p:txBody>
      </p:sp>
      <p:sp>
        <p:nvSpPr>
          <p:cNvPr id="434" name="Google Shape;434;p26">
            <a:extLst>
              <a:ext uri="{FF2B5EF4-FFF2-40B4-BE49-F238E27FC236}">
                <a16:creationId xmlns:a16="http://schemas.microsoft.com/office/drawing/2014/main" id="{3D2BA53E-84E2-E035-20ED-33E2A3E05B6E}"/>
              </a:ext>
            </a:extLst>
          </p:cNvPr>
          <p:cNvSpPr txBox="1"/>
          <p:nvPr/>
        </p:nvSpPr>
        <p:spPr>
          <a:xfrm>
            <a:off x="10809597" y="3266927"/>
            <a:ext cx="5812806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Rate your barber</a:t>
            </a:r>
            <a:endParaRPr/>
          </a:p>
        </p:txBody>
      </p:sp>
      <p:sp>
        <p:nvSpPr>
          <p:cNvPr id="439" name="Google Shape;439;p26">
            <a:extLst>
              <a:ext uri="{FF2B5EF4-FFF2-40B4-BE49-F238E27FC236}">
                <a16:creationId xmlns:a16="http://schemas.microsoft.com/office/drawing/2014/main" id="{B5345D21-A92E-C5AA-57B5-6366B7998AE5}"/>
              </a:ext>
            </a:extLst>
          </p:cNvPr>
          <p:cNvSpPr txBox="1"/>
          <p:nvPr/>
        </p:nvSpPr>
        <p:spPr>
          <a:xfrm>
            <a:off x="14706600" y="7458033"/>
            <a:ext cx="1110599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bg2"/>
              </a:solidFill>
            </a:endParaRPr>
          </a:p>
        </p:txBody>
      </p:sp>
      <p:sp>
        <p:nvSpPr>
          <p:cNvPr id="440" name="Google Shape;440;p26">
            <a:extLst>
              <a:ext uri="{FF2B5EF4-FFF2-40B4-BE49-F238E27FC236}">
                <a16:creationId xmlns:a16="http://schemas.microsoft.com/office/drawing/2014/main" id="{F8D61945-717B-9D59-0223-51336D6E22E2}"/>
              </a:ext>
            </a:extLst>
          </p:cNvPr>
          <p:cNvSpPr txBox="1"/>
          <p:nvPr/>
        </p:nvSpPr>
        <p:spPr>
          <a:xfrm>
            <a:off x="1687705" y="577005"/>
            <a:ext cx="948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233A451E-E03E-AE23-BC58-6A069D000A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458" y="1508287"/>
            <a:ext cx="4292788" cy="7746543"/>
          </a:xfrm>
          <a:prstGeom prst="rect">
            <a:avLst/>
          </a:prstGeom>
        </p:spPr>
      </p:pic>
      <p:grpSp>
        <p:nvGrpSpPr>
          <p:cNvPr id="2" name="Google Shape;287;p33">
            <a:extLst>
              <a:ext uri="{FF2B5EF4-FFF2-40B4-BE49-F238E27FC236}">
                <a16:creationId xmlns:a16="http://schemas.microsoft.com/office/drawing/2014/main" id="{085C8795-C94C-E724-E849-49A17B97E885}"/>
              </a:ext>
            </a:extLst>
          </p:cNvPr>
          <p:cNvGrpSpPr/>
          <p:nvPr/>
        </p:nvGrpSpPr>
        <p:grpSpPr>
          <a:xfrm>
            <a:off x="972458" y="792405"/>
            <a:ext cx="4354936" cy="9206092"/>
            <a:chOff x="2547150" y="238125"/>
            <a:chExt cx="2525675" cy="5238750"/>
          </a:xfrm>
        </p:grpSpPr>
        <p:sp>
          <p:nvSpPr>
            <p:cNvPr id="3" name="Google Shape;288;p33">
              <a:extLst>
                <a:ext uri="{FF2B5EF4-FFF2-40B4-BE49-F238E27FC236}">
                  <a16:creationId xmlns:a16="http://schemas.microsoft.com/office/drawing/2014/main" id="{28FA3A72-DCEA-F99E-55DA-C0CC854CFFD2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89;p33">
              <a:extLst>
                <a:ext uri="{FF2B5EF4-FFF2-40B4-BE49-F238E27FC236}">
                  <a16:creationId xmlns:a16="http://schemas.microsoft.com/office/drawing/2014/main" id="{D6E0C24F-551C-F177-BE70-A6C25DC8E68C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0;p33">
              <a:extLst>
                <a:ext uri="{FF2B5EF4-FFF2-40B4-BE49-F238E27FC236}">
                  <a16:creationId xmlns:a16="http://schemas.microsoft.com/office/drawing/2014/main" id="{5CB97B95-EFE3-9191-32B9-BCA309B066BE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1;p33">
              <a:extLst>
                <a:ext uri="{FF2B5EF4-FFF2-40B4-BE49-F238E27FC236}">
                  <a16:creationId xmlns:a16="http://schemas.microsoft.com/office/drawing/2014/main" id="{8AA72057-EAF8-780E-D299-B43EF94D5E35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309;p20">
            <a:extLst>
              <a:ext uri="{FF2B5EF4-FFF2-40B4-BE49-F238E27FC236}">
                <a16:creationId xmlns:a16="http://schemas.microsoft.com/office/drawing/2014/main" id="{761D7394-5EEF-BBE8-5952-F8356F54A13B}"/>
              </a:ext>
            </a:extLst>
          </p:cNvPr>
          <p:cNvSpPr txBox="1"/>
          <p:nvPr/>
        </p:nvSpPr>
        <p:spPr>
          <a:xfrm>
            <a:off x="11083803" y="4371083"/>
            <a:ext cx="55386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8622" marR="0" lvl="1" indent="-1943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>
                <a:solidFill>
                  <a:srgbClr val="0D2243"/>
                </a:solidFill>
                <a:latin typeface="Inter"/>
                <a:ea typeface="Inter"/>
                <a:sym typeface="Inter"/>
              </a:rPr>
              <a:t>client can rate their barber after the appointment</a:t>
            </a:r>
            <a:endParaRPr sz="2000"/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E4BEF61D-1CB1-237C-9F19-2DC5077894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86532" y="8921924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91083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Shape 192">
          <a:extLst>
            <a:ext uri="{FF2B5EF4-FFF2-40B4-BE49-F238E27FC236}">
              <a16:creationId xmlns:a16="http://schemas.microsoft.com/office/drawing/2014/main" id="{168EA25B-19F5-F74A-F634-3346D7B29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16">
            <a:extLst>
              <a:ext uri="{FF2B5EF4-FFF2-40B4-BE49-F238E27FC236}">
                <a16:creationId xmlns:a16="http://schemas.microsoft.com/office/drawing/2014/main" id="{8C7373E9-FE41-CA95-9CFC-C8C2C0229727}"/>
              </a:ext>
            </a:extLst>
          </p:cNvPr>
          <p:cNvGrpSpPr/>
          <p:nvPr/>
        </p:nvGrpSpPr>
        <p:grpSpPr>
          <a:xfrm>
            <a:off x="9144000" y="-180826"/>
            <a:ext cx="9144000" cy="10467826"/>
            <a:chOff x="0" y="-47625"/>
            <a:chExt cx="2408296" cy="2756958"/>
          </a:xfrm>
        </p:grpSpPr>
        <p:sp>
          <p:nvSpPr>
            <p:cNvPr id="195" name="Google Shape;195;p16">
              <a:extLst>
                <a:ext uri="{FF2B5EF4-FFF2-40B4-BE49-F238E27FC236}">
                  <a16:creationId xmlns:a16="http://schemas.microsoft.com/office/drawing/2014/main" id="{84B97DDC-5E2A-F687-2726-BBDC286EB2B3}"/>
                </a:ext>
              </a:extLst>
            </p:cNvPr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 extrusionOk="0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5F5F7"/>
            </a:solidFill>
            <a:ln>
              <a:noFill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196" name="Google Shape;196;p16">
              <a:extLst>
                <a:ext uri="{FF2B5EF4-FFF2-40B4-BE49-F238E27FC236}">
                  <a16:creationId xmlns:a16="http://schemas.microsoft.com/office/drawing/2014/main" id="{A2ED313D-97A4-3B7F-3C01-EA5E8BE1A77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7" name="Google Shape;197;p16">
            <a:extLst>
              <a:ext uri="{FF2B5EF4-FFF2-40B4-BE49-F238E27FC236}">
                <a16:creationId xmlns:a16="http://schemas.microsoft.com/office/drawing/2014/main" id="{47E54364-274B-35D7-AE96-E044228D9141}"/>
              </a:ext>
            </a:extLst>
          </p:cNvPr>
          <p:cNvSpPr txBox="1"/>
          <p:nvPr/>
        </p:nvSpPr>
        <p:spPr>
          <a:xfrm>
            <a:off x="8353425" y="3086101"/>
            <a:ext cx="9286875" cy="153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 dirty="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Set an appointment </a:t>
            </a:r>
            <a:br>
              <a:rPr lang="en-US" sz="5000" b="1" u="none" strike="noStrike" dirty="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sz="5000" b="1" u="none" strike="noStrike" dirty="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and rating - video example 📽</a:t>
            </a:r>
            <a:endParaRPr dirty="0"/>
          </a:p>
        </p:txBody>
      </p:sp>
      <p:pic>
        <p:nvPicPr>
          <p:cNvPr id="5" name="Rate barber demonstration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A80C7FFE-E12B-413B-F4E8-74AE316C00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6586" t="1840" r="38969" b="4079"/>
          <a:stretch/>
        </p:blipFill>
        <p:spPr>
          <a:xfrm>
            <a:off x="572579" y="482754"/>
            <a:ext cx="4353362" cy="9321492"/>
          </a:xfrm>
          <a:prstGeom prst="rect">
            <a:avLst/>
          </a:prstGeom>
        </p:spPr>
      </p:pic>
      <p:grpSp>
        <p:nvGrpSpPr>
          <p:cNvPr id="2" name="Google Shape;287;p33">
            <a:extLst>
              <a:ext uri="{FF2B5EF4-FFF2-40B4-BE49-F238E27FC236}">
                <a16:creationId xmlns:a16="http://schemas.microsoft.com/office/drawing/2014/main" id="{17EE621D-8D16-6497-4D6C-C0941685A81D}"/>
              </a:ext>
            </a:extLst>
          </p:cNvPr>
          <p:cNvGrpSpPr/>
          <p:nvPr/>
        </p:nvGrpSpPr>
        <p:grpSpPr>
          <a:xfrm>
            <a:off x="368815" y="-695899"/>
            <a:ext cx="4783757" cy="11494528"/>
            <a:chOff x="2547150" y="238125"/>
            <a:chExt cx="2525675" cy="5238750"/>
          </a:xfrm>
        </p:grpSpPr>
        <p:sp>
          <p:nvSpPr>
            <p:cNvPr id="3" name="Google Shape;288;p33">
              <a:extLst>
                <a:ext uri="{FF2B5EF4-FFF2-40B4-BE49-F238E27FC236}">
                  <a16:creationId xmlns:a16="http://schemas.microsoft.com/office/drawing/2014/main" id="{4DE75FB9-B2AF-EE96-1084-CE2742385965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89;p33">
              <a:extLst>
                <a:ext uri="{FF2B5EF4-FFF2-40B4-BE49-F238E27FC236}">
                  <a16:creationId xmlns:a16="http://schemas.microsoft.com/office/drawing/2014/main" id="{A60F3354-D39C-FA47-D2AF-6FB76CD2E2E2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0;p33">
              <a:extLst>
                <a:ext uri="{FF2B5EF4-FFF2-40B4-BE49-F238E27FC236}">
                  <a16:creationId xmlns:a16="http://schemas.microsoft.com/office/drawing/2014/main" id="{1DCBA550-EB94-5BFD-22C8-C96C64423300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91;p33">
              <a:extLst>
                <a:ext uri="{FF2B5EF4-FFF2-40B4-BE49-F238E27FC236}">
                  <a16:creationId xmlns:a16="http://schemas.microsoft.com/office/drawing/2014/main" id="{D3FBB569-8128-C4D5-D9C1-4575AC8E9ADF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תמונה 7">
            <a:extLst>
              <a:ext uri="{FF2B5EF4-FFF2-40B4-BE49-F238E27FC236}">
                <a16:creationId xmlns:a16="http://schemas.microsoft.com/office/drawing/2014/main" id="{FF1A777B-41C1-7BC2-6A22-C1821FA913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86532" y="8921924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58863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6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Shape 363">
          <a:extLst>
            <a:ext uri="{FF2B5EF4-FFF2-40B4-BE49-F238E27FC236}">
              <a16:creationId xmlns:a16="http://schemas.microsoft.com/office/drawing/2014/main" id="{60AE8A6B-BE57-5A89-5EA0-A27699ED9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3">
            <a:extLst>
              <a:ext uri="{FF2B5EF4-FFF2-40B4-BE49-F238E27FC236}">
                <a16:creationId xmlns:a16="http://schemas.microsoft.com/office/drawing/2014/main" id="{D80B506E-DA28-AF4B-EE11-F663146170FD}"/>
              </a:ext>
            </a:extLst>
          </p:cNvPr>
          <p:cNvSpPr/>
          <p:nvPr/>
        </p:nvSpPr>
        <p:spPr>
          <a:xfrm>
            <a:off x="5848549" y="4069653"/>
            <a:ext cx="3741872" cy="2864302"/>
          </a:xfrm>
          <a:custGeom>
            <a:avLst/>
            <a:gdLst/>
            <a:ahLst/>
            <a:cxnLst/>
            <a:rect l="l" t="t" r="r" b="b"/>
            <a:pathLst>
              <a:path w="793992" h="698500" extrusionOk="0">
                <a:moveTo>
                  <a:pt x="778768" y="391580"/>
                </a:moveTo>
                <a:lnTo>
                  <a:pt x="624824" y="656170"/>
                </a:lnTo>
                <a:cubicBezTo>
                  <a:pt x="609576" y="682377"/>
                  <a:pt x="581543" y="698500"/>
                  <a:pt x="551223" y="698500"/>
                </a:cubicBezTo>
                <a:lnTo>
                  <a:pt x="242769" y="698500"/>
                </a:lnTo>
                <a:cubicBezTo>
                  <a:pt x="212449" y="698500"/>
                  <a:pt x="184416" y="682377"/>
                  <a:pt x="169168" y="656170"/>
                </a:cubicBezTo>
                <a:lnTo>
                  <a:pt x="15224" y="391580"/>
                </a:lnTo>
                <a:cubicBezTo>
                  <a:pt x="0" y="365413"/>
                  <a:pt x="0" y="333087"/>
                  <a:pt x="15224" y="306920"/>
                </a:cubicBezTo>
                <a:lnTo>
                  <a:pt x="169168" y="42330"/>
                </a:lnTo>
                <a:cubicBezTo>
                  <a:pt x="184416" y="16123"/>
                  <a:pt x="212449" y="0"/>
                  <a:pt x="242769" y="0"/>
                </a:cubicBezTo>
                <a:lnTo>
                  <a:pt x="551223" y="0"/>
                </a:lnTo>
                <a:cubicBezTo>
                  <a:pt x="581543" y="0"/>
                  <a:pt x="609576" y="16123"/>
                  <a:pt x="624824" y="42330"/>
                </a:cubicBezTo>
                <a:lnTo>
                  <a:pt x="778768" y="306920"/>
                </a:lnTo>
                <a:cubicBezTo>
                  <a:pt x="793992" y="333087"/>
                  <a:pt x="793992" y="365413"/>
                  <a:pt x="778768" y="391580"/>
                </a:cubicBezTo>
                <a:close/>
              </a:path>
            </a:pathLst>
          </a:custGeom>
          <a:solidFill>
            <a:srgbClr val="0D224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23">
            <a:extLst>
              <a:ext uri="{FF2B5EF4-FFF2-40B4-BE49-F238E27FC236}">
                <a16:creationId xmlns:a16="http://schemas.microsoft.com/office/drawing/2014/main" id="{E34AB57B-2E07-9300-AF13-35E8BD21D1B5}"/>
              </a:ext>
            </a:extLst>
          </p:cNvPr>
          <p:cNvSpPr/>
          <p:nvPr/>
        </p:nvSpPr>
        <p:spPr>
          <a:xfrm>
            <a:off x="9031978" y="2614869"/>
            <a:ext cx="3149770" cy="2779137"/>
          </a:xfrm>
          <a:custGeom>
            <a:avLst/>
            <a:gdLst/>
            <a:ahLst/>
            <a:cxnLst/>
            <a:rect l="l" t="t" r="r" b="b"/>
            <a:pathLst>
              <a:path w="791654" h="698500" extrusionOk="0">
                <a:moveTo>
                  <a:pt x="774537" y="396842"/>
                </a:moveTo>
                <a:lnTo>
                  <a:pt x="626717" y="650908"/>
                </a:lnTo>
                <a:cubicBezTo>
                  <a:pt x="609574" y="680373"/>
                  <a:pt x="578055" y="698500"/>
                  <a:pt x="543965" y="698500"/>
                </a:cubicBezTo>
                <a:lnTo>
                  <a:pt x="247689" y="698500"/>
                </a:lnTo>
                <a:cubicBezTo>
                  <a:pt x="213599" y="698500"/>
                  <a:pt x="182080" y="680373"/>
                  <a:pt x="164937" y="650908"/>
                </a:cubicBezTo>
                <a:lnTo>
                  <a:pt x="17117" y="396842"/>
                </a:lnTo>
                <a:cubicBezTo>
                  <a:pt x="0" y="367423"/>
                  <a:pt x="0" y="331077"/>
                  <a:pt x="17117" y="301658"/>
                </a:cubicBezTo>
                <a:lnTo>
                  <a:pt x="164937" y="47592"/>
                </a:lnTo>
                <a:cubicBezTo>
                  <a:pt x="182080" y="18127"/>
                  <a:pt x="213599" y="0"/>
                  <a:pt x="247689" y="0"/>
                </a:cubicBezTo>
                <a:lnTo>
                  <a:pt x="543965" y="0"/>
                </a:lnTo>
                <a:cubicBezTo>
                  <a:pt x="578055" y="0"/>
                  <a:pt x="609574" y="18127"/>
                  <a:pt x="626717" y="47592"/>
                </a:cubicBezTo>
                <a:lnTo>
                  <a:pt x="774537" y="301658"/>
                </a:lnTo>
                <a:cubicBezTo>
                  <a:pt x="791654" y="331077"/>
                  <a:pt x="791654" y="367423"/>
                  <a:pt x="774537" y="396842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3">
            <a:extLst>
              <a:ext uri="{FF2B5EF4-FFF2-40B4-BE49-F238E27FC236}">
                <a16:creationId xmlns:a16="http://schemas.microsoft.com/office/drawing/2014/main" id="{9F6937EB-0B1A-5FD8-EC55-E91BE72A8372}"/>
              </a:ext>
            </a:extLst>
          </p:cNvPr>
          <p:cNvSpPr/>
          <p:nvPr/>
        </p:nvSpPr>
        <p:spPr>
          <a:xfrm>
            <a:off x="9330122" y="5844986"/>
            <a:ext cx="2069758" cy="1853255"/>
          </a:xfrm>
          <a:custGeom>
            <a:avLst/>
            <a:gdLst/>
            <a:ahLst/>
            <a:cxnLst/>
            <a:rect l="l" t="t" r="r" b="b"/>
            <a:pathLst>
              <a:path w="789361" h="698500" extrusionOk="0">
                <a:moveTo>
                  <a:pt x="770389" y="402001"/>
                </a:moveTo>
                <a:lnTo>
                  <a:pt x="628573" y="645749"/>
                </a:lnTo>
                <a:cubicBezTo>
                  <a:pt x="609571" y="678408"/>
                  <a:pt x="574636" y="698500"/>
                  <a:pt x="536851" y="698500"/>
                </a:cubicBezTo>
                <a:lnTo>
                  <a:pt x="252511" y="698500"/>
                </a:lnTo>
                <a:cubicBezTo>
                  <a:pt x="214726" y="698500"/>
                  <a:pt x="179791" y="678408"/>
                  <a:pt x="160789" y="645749"/>
                </a:cubicBezTo>
                <a:lnTo>
                  <a:pt x="18973" y="402001"/>
                </a:lnTo>
                <a:cubicBezTo>
                  <a:pt x="0" y="369393"/>
                  <a:pt x="0" y="329107"/>
                  <a:pt x="18973" y="296499"/>
                </a:cubicBezTo>
                <a:lnTo>
                  <a:pt x="160789" y="52751"/>
                </a:lnTo>
                <a:cubicBezTo>
                  <a:pt x="179791" y="20092"/>
                  <a:pt x="214726" y="0"/>
                  <a:pt x="252511" y="0"/>
                </a:cubicBezTo>
                <a:lnTo>
                  <a:pt x="536851" y="0"/>
                </a:lnTo>
                <a:cubicBezTo>
                  <a:pt x="574636" y="0"/>
                  <a:pt x="609571" y="20092"/>
                  <a:pt x="628573" y="52751"/>
                </a:cubicBezTo>
                <a:lnTo>
                  <a:pt x="770389" y="296499"/>
                </a:lnTo>
                <a:cubicBezTo>
                  <a:pt x="789362" y="329107"/>
                  <a:pt x="789362" y="369393"/>
                  <a:pt x="770389" y="402001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3">
            <a:extLst>
              <a:ext uri="{FF2B5EF4-FFF2-40B4-BE49-F238E27FC236}">
                <a16:creationId xmlns:a16="http://schemas.microsoft.com/office/drawing/2014/main" id="{182D5176-3D8B-D170-19C3-E90E9295F675}"/>
              </a:ext>
            </a:extLst>
          </p:cNvPr>
          <p:cNvSpPr txBox="1"/>
          <p:nvPr/>
        </p:nvSpPr>
        <p:spPr>
          <a:xfrm>
            <a:off x="5061913" y="657225"/>
            <a:ext cx="67926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Technology usage</a:t>
            </a:r>
            <a:endParaRPr/>
          </a:p>
        </p:txBody>
      </p:sp>
      <p:sp>
        <p:nvSpPr>
          <p:cNvPr id="377" name="Google Shape;377;p23">
            <a:extLst>
              <a:ext uri="{FF2B5EF4-FFF2-40B4-BE49-F238E27FC236}">
                <a16:creationId xmlns:a16="http://schemas.microsoft.com/office/drawing/2014/main" id="{F4DFE8C1-45DA-1626-2C49-A2355968F429}"/>
              </a:ext>
            </a:extLst>
          </p:cNvPr>
          <p:cNvSpPr txBox="1"/>
          <p:nvPr/>
        </p:nvSpPr>
        <p:spPr>
          <a:xfrm>
            <a:off x="1865972" y="2991020"/>
            <a:ext cx="1662857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IDE</a:t>
            </a:r>
            <a:endParaRPr/>
          </a:p>
        </p:txBody>
      </p:sp>
      <p:sp>
        <p:nvSpPr>
          <p:cNvPr id="379" name="Google Shape;379;p23">
            <a:extLst>
              <a:ext uri="{FF2B5EF4-FFF2-40B4-BE49-F238E27FC236}">
                <a16:creationId xmlns:a16="http://schemas.microsoft.com/office/drawing/2014/main" id="{E87B9391-9813-0216-F7E7-17628FF9ABCE}"/>
              </a:ext>
            </a:extLst>
          </p:cNvPr>
          <p:cNvSpPr txBox="1"/>
          <p:nvPr/>
        </p:nvSpPr>
        <p:spPr>
          <a:xfrm>
            <a:off x="1065092" y="7429287"/>
            <a:ext cx="4478372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0D2243"/>
                </a:solidFill>
                <a:latin typeface="Inter"/>
                <a:ea typeface="Inter"/>
                <a:sym typeface="Inter"/>
              </a:rPr>
              <a:t>Development language</a:t>
            </a:r>
            <a:endParaRPr/>
          </a:p>
        </p:txBody>
      </p:sp>
      <p:sp>
        <p:nvSpPr>
          <p:cNvPr id="382" name="Google Shape;382;p23">
            <a:extLst>
              <a:ext uri="{FF2B5EF4-FFF2-40B4-BE49-F238E27FC236}">
                <a16:creationId xmlns:a16="http://schemas.microsoft.com/office/drawing/2014/main" id="{621FF664-9087-463C-E304-EDC82EFE0B29}"/>
              </a:ext>
            </a:extLst>
          </p:cNvPr>
          <p:cNvSpPr txBox="1"/>
          <p:nvPr/>
        </p:nvSpPr>
        <p:spPr>
          <a:xfrm>
            <a:off x="1865972" y="3612307"/>
            <a:ext cx="3180355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Android studio</a:t>
            </a:r>
            <a:endParaRPr sz="1800"/>
          </a:p>
        </p:txBody>
      </p:sp>
      <p:sp>
        <p:nvSpPr>
          <p:cNvPr id="384" name="Google Shape;384;p23">
            <a:extLst>
              <a:ext uri="{FF2B5EF4-FFF2-40B4-BE49-F238E27FC236}">
                <a16:creationId xmlns:a16="http://schemas.microsoft.com/office/drawing/2014/main" id="{50CC8880-F79E-17FB-E4BB-E9D39C9E0867}"/>
              </a:ext>
            </a:extLst>
          </p:cNvPr>
          <p:cNvSpPr txBox="1"/>
          <p:nvPr/>
        </p:nvSpPr>
        <p:spPr>
          <a:xfrm>
            <a:off x="1323432" y="8233589"/>
            <a:ext cx="4410794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Java</a:t>
            </a:r>
            <a:endParaRPr sz="2000"/>
          </a:p>
        </p:txBody>
      </p:sp>
      <p:sp>
        <p:nvSpPr>
          <p:cNvPr id="2" name="Google Shape;381;p23">
            <a:extLst>
              <a:ext uri="{FF2B5EF4-FFF2-40B4-BE49-F238E27FC236}">
                <a16:creationId xmlns:a16="http://schemas.microsoft.com/office/drawing/2014/main" id="{1F8CBDDE-1BB9-552E-2719-4ACC8EF34CB8}"/>
              </a:ext>
            </a:extLst>
          </p:cNvPr>
          <p:cNvSpPr txBox="1"/>
          <p:nvPr/>
        </p:nvSpPr>
        <p:spPr>
          <a:xfrm>
            <a:off x="12560680" y="5002326"/>
            <a:ext cx="1662857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Database</a:t>
            </a:r>
            <a:endParaRPr/>
          </a:p>
        </p:txBody>
      </p:sp>
      <p:sp>
        <p:nvSpPr>
          <p:cNvPr id="3" name="Google Shape;386;p23">
            <a:extLst>
              <a:ext uri="{FF2B5EF4-FFF2-40B4-BE49-F238E27FC236}">
                <a16:creationId xmlns:a16="http://schemas.microsoft.com/office/drawing/2014/main" id="{130CB7DB-3952-D60B-5F83-8615E6E49C78}"/>
              </a:ext>
            </a:extLst>
          </p:cNvPr>
          <p:cNvSpPr txBox="1"/>
          <p:nvPr/>
        </p:nvSpPr>
        <p:spPr>
          <a:xfrm>
            <a:off x="12633359" y="5648319"/>
            <a:ext cx="5463636" cy="99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firebase,</a:t>
            </a:r>
          </a:p>
          <a:p>
            <a:pPr marL="285750" marR="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rgbClr val="0D2243"/>
                </a:solidFill>
                <a:latin typeface="Inter"/>
                <a:ea typeface="Inter"/>
                <a:sym typeface="Inter"/>
              </a:rPr>
              <a:t>Firestore</a:t>
            </a:r>
            <a:r>
              <a:rPr lang="en-US" sz="1800">
                <a:solidFill>
                  <a:srgbClr val="0D2243"/>
                </a:solidFill>
                <a:latin typeface="Inter"/>
                <a:ea typeface="Inter"/>
                <a:sym typeface="Inter"/>
              </a:rPr>
              <a:t> – for entities</a:t>
            </a:r>
          </a:p>
          <a:p>
            <a:pPr marL="285750" marR="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D2243"/>
                </a:solidFill>
                <a:latin typeface="Inter"/>
                <a:ea typeface="Inter"/>
                <a:sym typeface="Inter"/>
              </a:rPr>
              <a:t>Firebase Authentication – user </a:t>
            </a:r>
            <a:r>
              <a:rPr lang="en-US" sz="1800" err="1">
                <a:solidFill>
                  <a:srgbClr val="0D2243"/>
                </a:solidFill>
                <a:latin typeface="Inter"/>
                <a:ea typeface="Inter"/>
                <a:sym typeface="Inter"/>
              </a:rPr>
              <a:t>managment</a:t>
            </a:r>
            <a:r>
              <a:rPr lang="en-US" sz="1800">
                <a:solidFill>
                  <a:srgbClr val="0D2243"/>
                </a:solidFill>
                <a:latin typeface="Inter"/>
                <a:ea typeface="Inter"/>
                <a:sym typeface="Inter"/>
              </a:rPr>
              <a:t>  </a:t>
            </a:r>
            <a:endParaRPr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1D0F7E5A-1B81-0486-F0B0-EFB8C050D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57" y="92249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52097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Shape 393">
          <a:extLst>
            <a:ext uri="{FF2B5EF4-FFF2-40B4-BE49-F238E27FC236}">
              <a16:creationId xmlns:a16="http://schemas.microsoft.com/office/drawing/2014/main" id="{3BB85B69-D630-42EC-BA33-B2511BC85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4">
            <a:extLst>
              <a:ext uri="{FF2B5EF4-FFF2-40B4-BE49-F238E27FC236}">
                <a16:creationId xmlns:a16="http://schemas.microsoft.com/office/drawing/2014/main" id="{14499EAF-53E8-DDD7-15E2-5845EF9C9AAB}"/>
              </a:ext>
            </a:extLst>
          </p:cNvPr>
          <p:cNvSpPr txBox="1"/>
          <p:nvPr/>
        </p:nvSpPr>
        <p:spPr>
          <a:xfrm>
            <a:off x="5747713" y="657225"/>
            <a:ext cx="6792574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Development gaps</a:t>
            </a:r>
            <a:endParaRPr/>
          </a:p>
        </p:txBody>
      </p:sp>
      <p:sp>
        <p:nvSpPr>
          <p:cNvPr id="395" name="Google Shape;395;p24">
            <a:extLst>
              <a:ext uri="{FF2B5EF4-FFF2-40B4-BE49-F238E27FC236}">
                <a16:creationId xmlns:a16="http://schemas.microsoft.com/office/drawing/2014/main" id="{4DDBD00B-4B24-55B9-ED5F-DFE3B1ABB495}"/>
              </a:ext>
            </a:extLst>
          </p:cNvPr>
          <p:cNvSpPr txBox="1"/>
          <p:nvPr/>
        </p:nvSpPr>
        <p:spPr>
          <a:xfrm>
            <a:off x="2259482" y="3023369"/>
            <a:ext cx="3103215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AI Chat</a:t>
            </a:r>
            <a:endParaRPr/>
          </a:p>
        </p:txBody>
      </p:sp>
      <p:sp>
        <p:nvSpPr>
          <p:cNvPr id="404" name="Google Shape;404;p24">
            <a:extLst>
              <a:ext uri="{FF2B5EF4-FFF2-40B4-BE49-F238E27FC236}">
                <a16:creationId xmlns:a16="http://schemas.microsoft.com/office/drawing/2014/main" id="{64844407-987B-132C-E51A-B8882B4A142D}"/>
              </a:ext>
            </a:extLst>
          </p:cNvPr>
          <p:cNvSpPr txBox="1"/>
          <p:nvPr/>
        </p:nvSpPr>
        <p:spPr>
          <a:xfrm>
            <a:off x="5775536" y="3133144"/>
            <a:ext cx="10128981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Client could have the ability to set appointment by chatting with an AI chat bot</a:t>
            </a:r>
            <a:endParaRPr/>
          </a:p>
        </p:txBody>
      </p:sp>
      <p:cxnSp>
        <p:nvCxnSpPr>
          <p:cNvPr id="406" name="Google Shape;406;p24">
            <a:extLst>
              <a:ext uri="{FF2B5EF4-FFF2-40B4-BE49-F238E27FC236}">
                <a16:creationId xmlns:a16="http://schemas.microsoft.com/office/drawing/2014/main" id="{574001F2-4108-5E31-5DAE-4DFEA7A1AF88}"/>
              </a:ext>
            </a:extLst>
          </p:cNvPr>
          <p:cNvCxnSpPr/>
          <p:nvPr/>
        </p:nvCxnSpPr>
        <p:spPr>
          <a:xfrm>
            <a:off x="1817197" y="3957226"/>
            <a:ext cx="14653606" cy="0"/>
          </a:xfrm>
          <a:prstGeom prst="straightConnector1">
            <a:avLst/>
          </a:prstGeom>
          <a:noFill/>
          <a:ln w="9525" cap="flat" cmpd="sng">
            <a:solidFill>
              <a:srgbClr val="0D2243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Google Shape;395;p24">
            <a:extLst>
              <a:ext uri="{FF2B5EF4-FFF2-40B4-BE49-F238E27FC236}">
                <a16:creationId xmlns:a16="http://schemas.microsoft.com/office/drawing/2014/main" id="{263426D8-E9A9-8DE2-C9EF-A9F454B3AA87}"/>
              </a:ext>
            </a:extLst>
          </p:cNvPr>
          <p:cNvSpPr txBox="1"/>
          <p:nvPr/>
        </p:nvSpPr>
        <p:spPr>
          <a:xfrm>
            <a:off x="2282354" y="4326351"/>
            <a:ext cx="3103215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Payment system</a:t>
            </a:r>
            <a:endParaRPr/>
          </a:p>
        </p:txBody>
      </p:sp>
      <p:sp>
        <p:nvSpPr>
          <p:cNvPr id="3" name="Google Shape;404;p24">
            <a:extLst>
              <a:ext uri="{FF2B5EF4-FFF2-40B4-BE49-F238E27FC236}">
                <a16:creationId xmlns:a16="http://schemas.microsoft.com/office/drawing/2014/main" id="{727454A7-5D52-FD1E-FE1A-15925B95289C}"/>
              </a:ext>
            </a:extLst>
          </p:cNvPr>
          <p:cNvSpPr txBox="1"/>
          <p:nvPr/>
        </p:nvSpPr>
        <p:spPr>
          <a:xfrm>
            <a:off x="5798408" y="4436126"/>
            <a:ext cx="10128981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D2243"/>
                </a:solidFill>
                <a:latin typeface="Inter"/>
                <a:ea typeface="Inter"/>
                <a:sym typeface="Inter"/>
              </a:rPr>
              <a:t>Client could have to pay in advance using payment system in order to order an appointment</a:t>
            </a:r>
            <a:endParaRPr dirty="0"/>
          </a:p>
        </p:txBody>
      </p:sp>
      <p:cxnSp>
        <p:nvCxnSpPr>
          <p:cNvPr id="4" name="Google Shape;406;p24">
            <a:extLst>
              <a:ext uri="{FF2B5EF4-FFF2-40B4-BE49-F238E27FC236}">
                <a16:creationId xmlns:a16="http://schemas.microsoft.com/office/drawing/2014/main" id="{B813B7C2-66B3-5964-BD89-05C950EAD1A8}"/>
              </a:ext>
            </a:extLst>
          </p:cNvPr>
          <p:cNvCxnSpPr/>
          <p:nvPr/>
        </p:nvCxnSpPr>
        <p:spPr>
          <a:xfrm>
            <a:off x="1840069" y="5382759"/>
            <a:ext cx="14653606" cy="0"/>
          </a:xfrm>
          <a:prstGeom prst="straightConnector1">
            <a:avLst/>
          </a:prstGeom>
          <a:noFill/>
          <a:ln w="9525" cap="flat" cmpd="sng">
            <a:solidFill>
              <a:srgbClr val="0D2243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" name="Google Shape;395;p24">
            <a:extLst>
              <a:ext uri="{FF2B5EF4-FFF2-40B4-BE49-F238E27FC236}">
                <a16:creationId xmlns:a16="http://schemas.microsoft.com/office/drawing/2014/main" id="{E8ECA168-C4E5-8162-9787-3D9A6BCA32B3}"/>
              </a:ext>
            </a:extLst>
          </p:cNvPr>
          <p:cNvSpPr txBox="1"/>
          <p:nvPr/>
        </p:nvSpPr>
        <p:spPr>
          <a:xfrm>
            <a:off x="2259482" y="5595848"/>
            <a:ext cx="3538926" cy="120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 dirty="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Canceling appointments</a:t>
            </a:r>
          </a:p>
        </p:txBody>
      </p:sp>
      <p:sp>
        <p:nvSpPr>
          <p:cNvPr id="6" name="Google Shape;404;p24">
            <a:extLst>
              <a:ext uri="{FF2B5EF4-FFF2-40B4-BE49-F238E27FC236}">
                <a16:creationId xmlns:a16="http://schemas.microsoft.com/office/drawing/2014/main" id="{C49AC242-8E26-E039-F4B9-E962B84EB32B}"/>
              </a:ext>
            </a:extLst>
          </p:cNvPr>
          <p:cNvSpPr txBox="1"/>
          <p:nvPr/>
        </p:nvSpPr>
        <p:spPr>
          <a:xfrm>
            <a:off x="5798408" y="5815423"/>
            <a:ext cx="10128981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If a user regrets, or cannot arrive, he can cancel the appointment about 4 hours before the start of the appointment.</a:t>
            </a:r>
            <a:endParaRPr lang="en-US" dirty="0"/>
          </a:p>
        </p:txBody>
      </p:sp>
      <p:cxnSp>
        <p:nvCxnSpPr>
          <p:cNvPr id="7" name="Google Shape;406;p24">
            <a:extLst>
              <a:ext uri="{FF2B5EF4-FFF2-40B4-BE49-F238E27FC236}">
                <a16:creationId xmlns:a16="http://schemas.microsoft.com/office/drawing/2014/main" id="{F1AC391D-069B-1CC9-343C-FE6A6070B960}"/>
              </a:ext>
            </a:extLst>
          </p:cNvPr>
          <p:cNvCxnSpPr/>
          <p:nvPr/>
        </p:nvCxnSpPr>
        <p:spPr>
          <a:xfrm>
            <a:off x="1817197" y="7085886"/>
            <a:ext cx="14653606" cy="0"/>
          </a:xfrm>
          <a:prstGeom prst="straightConnector1">
            <a:avLst/>
          </a:prstGeom>
          <a:noFill/>
          <a:ln w="9525" cap="flat" cmpd="sng">
            <a:solidFill>
              <a:srgbClr val="0D2243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תמונה 7">
            <a:extLst>
              <a:ext uri="{FF2B5EF4-FFF2-40B4-BE49-F238E27FC236}">
                <a16:creationId xmlns:a16="http://schemas.microsoft.com/office/drawing/2014/main" id="{CB300E3B-96E5-C54C-27C2-ED525049E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07" y="111299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  <p:sp>
        <p:nvSpPr>
          <p:cNvPr id="9" name="Google Shape;395;p24">
            <a:extLst>
              <a:ext uri="{FF2B5EF4-FFF2-40B4-BE49-F238E27FC236}">
                <a16:creationId xmlns:a16="http://schemas.microsoft.com/office/drawing/2014/main" id="{0BA90F0B-B926-AAEC-0996-0616910A102D}"/>
              </a:ext>
            </a:extLst>
          </p:cNvPr>
          <p:cNvSpPr txBox="1"/>
          <p:nvPr/>
        </p:nvSpPr>
        <p:spPr>
          <a:xfrm>
            <a:off x="2282354" y="7369826"/>
            <a:ext cx="3538926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 dirty="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Forget password</a:t>
            </a:r>
          </a:p>
        </p:txBody>
      </p:sp>
      <p:sp>
        <p:nvSpPr>
          <p:cNvPr id="10" name="Google Shape;404;p24">
            <a:extLst>
              <a:ext uri="{FF2B5EF4-FFF2-40B4-BE49-F238E27FC236}">
                <a16:creationId xmlns:a16="http://schemas.microsoft.com/office/drawing/2014/main" id="{07A9B014-05A9-587B-DBE3-7A322A95B9FC}"/>
              </a:ext>
            </a:extLst>
          </p:cNvPr>
          <p:cNvSpPr txBox="1"/>
          <p:nvPr/>
        </p:nvSpPr>
        <p:spPr>
          <a:xfrm>
            <a:off x="5821280" y="7589401"/>
            <a:ext cx="10128981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user may have the ability to recover his password if he forgot it.</a:t>
            </a:r>
          </a:p>
        </p:txBody>
      </p:sp>
      <p:cxnSp>
        <p:nvCxnSpPr>
          <p:cNvPr id="11" name="Google Shape;406;p24">
            <a:extLst>
              <a:ext uri="{FF2B5EF4-FFF2-40B4-BE49-F238E27FC236}">
                <a16:creationId xmlns:a16="http://schemas.microsoft.com/office/drawing/2014/main" id="{1D564686-B1C3-B1F8-9827-631267723679}"/>
              </a:ext>
            </a:extLst>
          </p:cNvPr>
          <p:cNvCxnSpPr/>
          <p:nvPr/>
        </p:nvCxnSpPr>
        <p:spPr>
          <a:xfrm>
            <a:off x="1840069" y="8859864"/>
            <a:ext cx="14653606" cy="0"/>
          </a:xfrm>
          <a:prstGeom prst="straightConnector1">
            <a:avLst/>
          </a:prstGeom>
          <a:noFill/>
          <a:ln w="9525" cap="flat" cmpd="sng">
            <a:solidFill>
              <a:srgbClr val="0D2243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121421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560"/>
        </a:solidFill>
        <a:effectLst/>
      </p:bgPr>
    </p:bg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8"/>
          <p:cNvSpPr txBox="1"/>
          <p:nvPr/>
        </p:nvSpPr>
        <p:spPr>
          <a:xfrm>
            <a:off x="1028700" y="2463269"/>
            <a:ext cx="5562600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Thank you </a:t>
            </a:r>
            <a:br>
              <a:rPr lang="en-US" sz="5000" b="1" u="none" strike="noStrike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sz="5000" b="1" u="none" strike="noStrike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for listening</a:t>
            </a:r>
            <a:r>
              <a:rPr lang="en-US" sz="5000" b="1" u="none" strike="noStrike">
                <a:solidFill>
                  <a:schemeClr val="accent3"/>
                </a:solidFill>
                <a:latin typeface="Inter"/>
                <a:ea typeface="Inter"/>
                <a:cs typeface="Inter"/>
                <a:sym typeface="Inter"/>
              </a:rPr>
              <a:t>!</a:t>
            </a:r>
          </a:p>
        </p:txBody>
      </p:sp>
      <p:sp>
        <p:nvSpPr>
          <p:cNvPr id="469" name="Google Shape;469;p28"/>
          <p:cNvSpPr/>
          <p:nvPr/>
        </p:nvSpPr>
        <p:spPr>
          <a:xfrm>
            <a:off x="437238" y="5048277"/>
            <a:ext cx="665908" cy="667866"/>
          </a:xfrm>
          <a:custGeom>
            <a:avLst/>
            <a:gdLst/>
            <a:ahLst/>
            <a:cxnLst/>
            <a:rect l="l" t="t" r="r" b="b"/>
            <a:pathLst>
              <a:path w="496074" h="496074" extrusionOk="0">
                <a:moveTo>
                  <a:pt x="0" y="0"/>
                </a:moveTo>
                <a:lnTo>
                  <a:pt x="496074" y="0"/>
                </a:lnTo>
                <a:lnTo>
                  <a:pt x="496074" y="496074"/>
                </a:lnTo>
                <a:lnTo>
                  <a:pt x="0" y="4960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he-IL" b="1">
              <a:ln w="22225">
                <a:solidFill>
                  <a:schemeClr val="accent2"/>
                </a:solidFill>
                <a:prstDash val="solid"/>
              </a:ln>
              <a:solidFill>
                <a:schemeClr val="bg2"/>
              </a:solidFill>
            </a:endParaRPr>
          </a:p>
        </p:txBody>
      </p:sp>
      <p:sp>
        <p:nvSpPr>
          <p:cNvPr id="470" name="Google Shape;470;p28"/>
          <p:cNvSpPr/>
          <p:nvPr/>
        </p:nvSpPr>
        <p:spPr>
          <a:xfrm>
            <a:off x="522155" y="7052262"/>
            <a:ext cx="496074" cy="496074"/>
          </a:xfrm>
          <a:custGeom>
            <a:avLst/>
            <a:gdLst/>
            <a:ahLst/>
            <a:cxnLst/>
            <a:rect l="l" t="t" r="r" b="b"/>
            <a:pathLst>
              <a:path w="496074" h="496074" extrusionOk="0">
                <a:moveTo>
                  <a:pt x="0" y="0"/>
                </a:moveTo>
                <a:lnTo>
                  <a:pt x="496074" y="0"/>
                </a:lnTo>
                <a:lnTo>
                  <a:pt x="496074" y="496074"/>
                </a:lnTo>
                <a:lnTo>
                  <a:pt x="0" y="4960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he-IL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71" name="Google Shape;471;p28"/>
          <p:cNvSpPr/>
          <p:nvPr/>
        </p:nvSpPr>
        <p:spPr>
          <a:xfrm>
            <a:off x="522155" y="6097881"/>
            <a:ext cx="496074" cy="496074"/>
          </a:xfrm>
          <a:custGeom>
            <a:avLst/>
            <a:gdLst/>
            <a:ahLst/>
            <a:cxnLst/>
            <a:rect l="l" t="t" r="r" b="b"/>
            <a:pathLst>
              <a:path w="496074" h="496074" extrusionOk="0">
                <a:moveTo>
                  <a:pt x="0" y="0"/>
                </a:moveTo>
                <a:lnTo>
                  <a:pt x="496074" y="0"/>
                </a:lnTo>
                <a:lnTo>
                  <a:pt x="496074" y="496074"/>
                </a:lnTo>
                <a:lnTo>
                  <a:pt x="0" y="4960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he-IL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74" name="Google Shape;474;p28"/>
          <p:cNvSpPr txBox="1"/>
          <p:nvPr/>
        </p:nvSpPr>
        <p:spPr>
          <a:xfrm>
            <a:off x="1495629" y="5164842"/>
            <a:ext cx="601387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https://github.com/BarberBrisk-team/BarberBrisk</a:t>
            </a:r>
            <a:endParaRPr lang="en-US"/>
          </a:p>
        </p:txBody>
      </p:sp>
      <p:sp>
        <p:nvSpPr>
          <p:cNvPr id="475" name="Google Shape;475;p28"/>
          <p:cNvSpPr txBox="1"/>
          <p:nvPr/>
        </p:nvSpPr>
        <p:spPr>
          <a:xfrm>
            <a:off x="1495629" y="7073604"/>
            <a:ext cx="4892954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BarberBrisk.com</a:t>
            </a:r>
            <a:endParaRPr/>
          </a:p>
        </p:txBody>
      </p:sp>
      <p:sp>
        <p:nvSpPr>
          <p:cNvPr id="476" name="Google Shape;476;p28"/>
          <p:cNvSpPr txBox="1"/>
          <p:nvPr/>
        </p:nvSpPr>
        <p:spPr>
          <a:xfrm>
            <a:off x="1495629" y="6119223"/>
            <a:ext cx="4892954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@BarberBrisk</a:t>
            </a:r>
            <a:endParaRPr/>
          </a:p>
        </p:txBody>
      </p:sp>
      <p:sp>
        <p:nvSpPr>
          <p:cNvPr id="480" name="Google Shape;480;p28"/>
          <p:cNvSpPr txBox="1"/>
          <p:nvPr/>
        </p:nvSpPr>
        <p:spPr>
          <a:xfrm>
            <a:off x="1687705" y="577004"/>
            <a:ext cx="948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אליפסה 7" descr="תמונה שמכילה אדם, ספר, פני אדם, בתוך מבנה&#10;&#10;התיאור נוצר באופן אוטומטי">
            <a:extLst>
              <a:ext uri="{FF2B5EF4-FFF2-40B4-BE49-F238E27FC236}">
                <a16:creationId xmlns:a16="http://schemas.microsoft.com/office/drawing/2014/main" id="{60365F02-4D83-AB82-EE52-ACF0BFE6363F}"/>
              </a:ext>
            </a:extLst>
          </p:cNvPr>
          <p:cNvSpPr/>
          <p:nvPr/>
        </p:nvSpPr>
        <p:spPr>
          <a:xfrm>
            <a:off x="9438734" y="1047649"/>
            <a:ext cx="8184248" cy="8175406"/>
          </a:xfrm>
          <a:prstGeom prst="ellipse">
            <a:avLst/>
          </a:prstGeom>
          <a:blipFill>
            <a:blip r:embed="rId7">
              <a:duotone>
                <a:prstClr val="black"/>
                <a:schemeClr val="accent5">
                  <a:lumMod val="75000"/>
                  <a:tint val="45000"/>
                  <a:satMod val="400000"/>
                </a:schemeClr>
              </a:duotone>
              <a:extLst>
                <a:ext uri="{837473B0-CC2E-450A-ABE3-18F120FF3D39}">
                  <a1611:picAttrSrcUrl xmlns:a1611="http://schemas.microsoft.com/office/drawing/2016/11/main" r:id="rId8"/>
                </a:ext>
              </a:extLst>
            </a:blip>
            <a:srcRect/>
            <a:stretch>
              <a:fillRect l="-865" t="-25000" r="-865" b="-25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he-IL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25668E33-136F-29ED-78A4-5596697BC5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858" y="40955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/>
        </p:nvSpPr>
        <p:spPr>
          <a:xfrm>
            <a:off x="1028700" y="2016985"/>
            <a:ext cx="10351873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u="none" strike="noStrik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Reasons for setting up the app</a:t>
            </a:r>
          </a:p>
        </p:txBody>
      </p:sp>
      <p:sp>
        <p:nvSpPr>
          <p:cNvPr id="63" name="Google Shape;63;p11"/>
          <p:cNvSpPr/>
          <p:nvPr/>
        </p:nvSpPr>
        <p:spPr>
          <a:xfrm>
            <a:off x="-19050" y="5474633"/>
            <a:ext cx="18307050" cy="5002866"/>
          </a:xfrm>
          <a:custGeom>
            <a:avLst/>
            <a:gdLst/>
            <a:ahLst/>
            <a:cxnLst/>
            <a:rect l="l" t="t" r="r" b="b"/>
            <a:pathLst>
              <a:path w="4907816" h="2709333" extrusionOk="0">
                <a:moveTo>
                  <a:pt x="0" y="0"/>
                </a:moveTo>
                <a:lnTo>
                  <a:pt x="4907816" y="0"/>
                </a:lnTo>
                <a:lnTo>
                  <a:pt x="4907816" y="2709333"/>
                </a:lnTo>
                <a:lnTo>
                  <a:pt x="0" y="27093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he-IL"/>
          </a:p>
        </p:txBody>
      </p:sp>
      <p:sp>
        <p:nvSpPr>
          <p:cNvPr id="64" name="Google Shape;64;p11"/>
          <p:cNvSpPr txBox="1"/>
          <p:nvPr/>
        </p:nvSpPr>
        <p:spPr>
          <a:xfrm>
            <a:off x="-19050" y="5293807"/>
            <a:ext cx="3086100" cy="3266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8661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1"/>
          <p:cNvSpPr/>
          <p:nvPr/>
        </p:nvSpPr>
        <p:spPr>
          <a:xfrm>
            <a:off x="-19050" y="5474633"/>
            <a:ext cx="9784080" cy="512064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000"/>
            </a:blip>
            <a:stretch>
              <a:fillRect t="-4" r="-5138" b="-100887"/>
            </a:stretch>
          </a:blipFill>
          <a:ln>
            <a:noFill/>
          </a:ln>
        </p:spPr>
        <p:txBody>
          <a:bodyPr/>
          <a:lstStyle/>
          <a:p>
            <a:endParaRPr lang="he-IL"/>
          </a:p>
        </p:txBody>
      </p:sp>
      <p:sp>
        <p:nvSpPr>
          <p:cNvPr id="66" name="Google Shape;66;p11"/>
          <p:cNvSpPr txBox="1"/>
          <p:nvPr/>
        </p:nvSpPr>
        <p:spPr>
          <a:xfrm>
            <a:off x="1014680" y="7169150"/>
            <a:ext cx="4551854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8623" marR="0" lvl="1" indent="-19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User-friendly interface for scheduling appointments with barbers.</a:t>
            </a:r>
          </a:p>
          <a:p>
            <a:pPr marL="388623" marR="0" lvl="1" indent="-19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Easy selection of services, appointment times, and barber choices</a:t>
            </a:r>
          </a:p>
          <a:p>
            <a:pPr marL="388623" marR="0" lvl="1" indent="-19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Simplified process for booking appointments.</a:t>
            </a:r>
            <a:endParaRPr lang="en-US" sz="1600"/>
          </a:p>
        </p:txBody>
      </p:sp>
      <p:sp>
        <p:nvSpPr>
          <p:cNvPr id="76" name="Google Shape;76;p11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692640" y="5486400"/>
            <a:ext cx="8589645" cy="5117783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000"/>
            </a:blip>
            <a:stretch>
              <a:fillRect l="1137" t="-2533" r="-20821" b="-98362"/>
            </a:stretch>
          </a:blipFill>
          <a:ln>
            <a:noFill/>
          </a:ln>
        </p:spPr>
        <p:txBody>
          <a:bodyPr/>
          <a:lstStyle/>
          <a:p>
            <a:endParaRPr lang="he-IL"/>
          </a:p>
        </p:txBody>
      </p:sp>
      <p:sp>
        <p:nvSpPr>
          <p:cNvPr id="67" name="Google Shape;67;p11"/>
          <p:cNvSpPr txBox="1"/>
          <p:nvPr/>
        </p:nvSpPr>
        <p:spPr>
          <a:xfrm>
            <a:off x="1115430" y="5958430"/>
            <a:ext cx="3304648" cy="1120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Enhance User</a:t>
            </a:r>
            <a:br>
              <a:rPr lang="en-US" sz="28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sz="28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 Accessibility</a:t>
            </a:r>
            <a:endParaRPr sz="1100"/>
          </a:p>
        </p:txBody>
      </p:sp>
      <p:sp>
        <p:nvSpPr>
          <p:cNvPr id="68" name="Google Shape;68;p11"/>
          <p:cNvSpPr txBox="1"/>
          <p:nvPr/>
        </p:nvSpPr>
        <p:spPr>
          <a:xfrm>
            <a:off x="7204357" y="7169150"/>
            <a:ext cx="4015186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8623" lvl="2" indent="-194312">
              <a:lnSpc>
                <a:spcPct val="120000"/>
              </a:lnSpc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Incorporation of a rating system</a:t>
            </a:r>
          </a:p>
          <a:p>
            <a:pPr marL="388623" lvl="2" indent="-194312">
              <a:lnSpc>
                <a:spcPct val="120000"/>
              </a:lnSpc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Assistance in making informed decisions in barber choosing</a:t>
            </a:r>
          </a:p>
          <a:p>
            <a:pPr marL="388623" lvl="2" indent="-194312">
              <a:lnSpc>
                <a:spcPct val="120000"/>
              </a:lnSpc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Utilization of others experiences</a:t>
            </a:r>
            <a:endParaRPr lang="en-US" sz="1600"/>
          </a:p>
        </p:txBody>
      </p:sp>
      <p:sp>
        <p:nvSpPr>
          <p:cNvPr id="69" name="Google Shape;69;p11"/>
          <p:cNvSpPr txBox="1"/>
          <p:nvPr/>
        </p:nvSpPr>
        <p:spPr>
          <a:xfrm>
            <a:off x="7226637" y="5873194"/>
            <a:ext cx="4176216" cy="1120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Improve Decision Making</a:t>
            </a:r>
            <a:endParaRPr sz="1100"/>
          </a:p>
        </p:txBody>
      </p:sp>
      <p:sp>
        <p:nvSpPr>
          <p:cNvPr id="70" name="Google Shape;70;p11"/>
          <p:cNvSpPr txBox="1"/>
          <p:nvPr/>
        </p:nvSpPr>
        <p:spPr>
          <a:xfrm>
            <a:off x="12607905" y="7169150"/>
            <a:ext cx="4050367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8623" marR="0" lvl="1" indent="-19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Platform for barbers to showcase services</a:t>
            </a:r>
          </a:p>
          <a:p>
            <a:pPr marL="388623" marR="0" lvl="1" indent="-19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Receive customer feedback.</a:t>
            </a:r>
          </a:p>
          <a:p>
            <a:pPr marL="388623" marR="0" lvl="1" indent="-19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Improve visibility to potential clients.</a:t>
            </a:r>
            <a:endParaRPr lang="en-US" sz="1600"/>
          </a:p>
        </p:txBody>
      </p:sp>
      <p:sp>
        <p:nvSpPr>
          <p:cNvPr id="71" name="Google Shape;71;p11"/>
          <p:cNvSpPr txBox="1"/>
          <p:nvPr/>
        </p:nvSpPr>
        <p:spPr>
          <a:xfrm>
            <a:off x="12755880" y="5873194"/>
            <a:ext cx="3816179" cy="96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Increase Barber </a:t>
            </a:r>
            <a:br>
              <a:rPr lang="en-US" sz="24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sz="24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Visibility</a:t>
            </a:r>
            <a:endParaRPr sz="1050"/>
          </a:p>
        </p:txBody>
      </p:sp>
      <p:sp>
        <p:nvSpPr>
          <p:cNvPr id="75" name="Google Shape;75;p11"/>
          <p:cNvSpPr txBox="1"/>
          <p:nvPr/>
        </p:nvSpPr>
        <p:spPr>
          <a:xfrm>
            <a:off x="16819302" y="4364180"/>
            <a:ext cx="422095" cy="361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65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D75F4545-916C-E435-45B5-53DBCA5BF3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243"/>
        </a:solidFill>
        <a:effectLst/>
      </p:bgPr>
    </p:bg>
    <p:spTree>
      <p:nvGrpSpPr>
        <p:cNvPr id="1" name="Shape 322">
          <a:extLst>
            <a:ext uri="{FF2B5EF4-FFF2-40B4-BE49-F238E27FC236}">
              <a16:creationId xmlns:a16="http://schemas.microsoft.com/office/drawing/2014/main" id="{1E26C5A1-412A-8746-A5C8-1D1BD4117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1">
            <a:extLst>
              <a:ext uri="{FF2B5EF4-FFF2-40B4-BE49-F238E27FC236}">
                <a16:creationId xmlns:a16="http://schemas.microsoft.com/office/drawing/2014/main" id="{17903114-C503-F10A-777C-9E736D3C206F}"/>
              </a:ext>
            </a:extLst>
          </p:cNvPr>
          <p:cNvSpPr/>
          <p:nvPr/>
        </p:nvSpPr>
        <p:spPr>
          <a:xfrm>
            <a:off x="96252" y="0"/>
            <a:ext cx="10387731" cy="10387731"/>
          </a:xfrm>
          <a:custGeom>
            <a:avLst/>
            <a:gdLst/>
            <a:ahLst/>
            <a:cxnLst/>
            <a:rect l="l" t="t" r="r" b="b"/>
            <a:pathLst>
              <a:path w="10387731" h="10387731" extrusionOk="0">
                <a:moveTo>
                  <a:pt x="0" y="0"/>
                </a:moveTo>
                <a:lnTo>
                  <a:pt x="10387731" y="0"/>
                </a:lnTo>
                <a:lnTo>
                  <a:pt x="10387731" y="10387731"/>
                </a:lnTo>
                <a:lnTo>
                  <a:pt x="0" y="103877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"/>
            </a:blip>
            <a:stretch>
              <a:fillRect/>
            </a:stretch>
          </a:blipFill>
          <a:ln>
            <a:noFill/>
          </a:ln>
          <a:effectLst>
            <a:softEdge rad="31750"/>
          </a:effectLst>
        </p:spPr>
        <p:txBody>
          <a:bodyPr/>
          <a:lstStyle/>
          <a:p>
            <a:endParaRPr lang="he-IL"/>
          </a:p>
        </p:txBody>
      </p:sp>
      <p:sp>
        <p:nvSpPr>
          <p:cNvPr id="324" name="Google Shape;324;p21">
            <a:extLst>
              <a:ext uri="{FF2B5EF4-FFF2-40B4-BE49-F238E27FC236}">
                <a16:creationId xmlns:a16="http://schemas.microsoft.com/office/drawing/2014/main" id="{B0439203-EE39-669D-9A01-AFBBF62009F8}"/>
              </a:ext>
            </a:extLst>
          </p:cNvPr>
          <p:cNvSpPr/>
          <p:nvPr/>
        </p:nvSpPr>
        <p:spPr>
          <a:xfrm rot="-5400000">
            <a:off x="8834252" y="662988"/>
            <a:ext cx="10241861" cy="8858135"/>
          </a:xfrm>
          <a:custGeom>
            <a:avLst/>
            <a:gdLst/>
            <a:ahLst/>
            <a:cxnLst/>
            <a:rect l="l" t="t" r="r" b="b"/>
            <a:pathLst>
              <a:path w="11379845" h="11850348" extrusionOk="0">
                <a:moveTo>
                  <a:pt x="0" y="0"/>
                </a:moveTo>
                <a:lnTo>
                  <a:pt x="11379845" y="0"/>
                </a:lnTo>
                <a:lnTo>
                  <a:pt x="11379845" y="11850349"/>
                </a:lnTo>
                <a:lnTo>
                  <a:pt x="0" y="118503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a:blipFill>
          <a:ln>
            <a:noFill/>
          </a:ln>
          <a:effectLst>
            <a:softEdge rad="63500"/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1">
            <a:extLst>
              <a:ext uri="{FF2B5EF4-FFF2-40B4-BE49-F238E27FC236}">
                <a16:creationId xmlns:a16="http://schemas.microsoft.com/office/drawing/2014/main" id="{DF278740-B748-5324-D4CD-824CFA3F3AFB}"/>
              </a:ext>
            </a:extLst>
          </p:cNvPr>
          <p:cNvSpPr/>
          <p:nvPr/>
        </p:nvSpPr>
        <p:spPr>
          <a:xfrm rot="5400000">
            <a:off x="16177291" y="-6651176"/>
            <a:ext cx="10291699" cy="23594051"/>
          </a:xfrm>
          <a:custGeom>
            <a:avLst/>
            <a:gdLst/>
            <a:ahLst/>
            <a:cxnLst/>
            <a:rect l="l" t="t" r="r" b="b"/>
            <a:pathLst>
              <a:path w="21553296" h="12155196" extrusionOk="0">
                <a:moveTo>
                  <a:pt x="0" y="0"/>
                </a:moveTo>
                <a:lnTo>
                  <a:pt x="21553296" y="0"/>
                </a:lnTo>
                <a:lnTo>
                  <a:pt x="21553296" y="12155195"/>
                </a:lnTo>
                <a:lnTo>
                  <a:pt x="0" y="121551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21">
            <a:extLst>
              <a:ext uri="{FF2B5EF4-FFF2-40B4-BE49-F238E27FC236}">
                <a16:creationId xmlns:a16="http://schemas.microsoft.com/office/drawing/2014/main" id="{99E06116-811D-7AE6-9683-B6FDAAF19D23}"/>
              </a:ext>
            </a:extLst>
          </p:cNvPr>
          <p:cNvSpPr txBox="1"/>
          <p:nvPr/>
        </p:nvSpPr>
        <p:spPr>
          <a:xfrm>
            <a:off x="4309776" y="3532829"/>
            <a:ext cx="10058700" cy="1967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80" b="1">
                <a:solidFill>
                  <a:srgbClr val="F5F5F7"/>
                </a:solidFill>
                <a:latin typeface="Bebas Neue"/>
                <a:ea typeface="Bebas Neue"/>
                <a:cs typeface="Bebas Neue"/>
                <a:sym typeface="Bebas Neue"/>
              </a:rPr>
              <a:t>Requirements</a:t>
            </a:r>
            <a:endParaRPr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BCF84B2A-E6A9-D74B-3EE1-01DB25241F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7950443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2" name="Google Shape;302;p20"/>
          <p:cNvCxnSpPr/>
          <p:nvPr/>
        </p:nvCxnSpPr>
        <p:spPr>
          <a:xfrm rot="10800000">
            <a:off x="9144000" y="2923756"/>
            <a:ext cx="0" cy="6334544"/>
          </a:xfrm>
          <a:prstGeom prst="straightConnector1">
            <a:avLst/>
          </a:prstGeom>
          <a:noFill/>
          <a:ln w="9525" cap="flat" cmpd="sng">
            <a:solidFill>
              <a:srgbClr val="0D2243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3" name="Google Shape;303;p20"/>
          <p:cNvSpPr txBox="1"/>
          <p:nvPr/>
        </p:nvSpPr>
        <p:spPr>
          <a:xfrm>
            <a:off x="6989155" y="1574261"/>
            <a:ext cx="4309690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>
                    <a:lumMod val="75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Functional</a:t>
            </a:r>
            <a:r>
              <a:rPr lang="en-US" sz="1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 requirements</a:t>
            </a:r>
            <a:endParaRPr lang="en-US"/>
          </a:p>
        </p:txBody>
      </p:sp>
      <p:sp>
        <p:nvSpPr>
          <p:cNvPr id="307" name="Google Shape;307;p20"/>
          <p:cNvSpPr txBox="1"/>
          <p:nvPr/>
        </p:nvSpPr>
        <p:spPr>
          <a:xfrm>
            <a:off x="2171684" y="657225"/>
            <a:ext cx="139446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Requirements</a:t>
            </a:r>
            <a:endParaRPr/>
          </a:p>
        </p:txBody>
      </p:sp>
      <p:sp>
        <p:nvSpPr>
          <p:cNvPr id="309" name="Google Shape;309;p20"/>
          <p:cNvSpPr txBox="1"/>
          <p:nvPr/>
        </p:nvSpPr>
        <p:spPr>
          <a:xfrm>
            <a:off x="2939028" y="3902084"/>
            <a:ext cx="5538600" cy="430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8622" marR="0" lvl="1" indent="-1943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dirty="0">
                <a:solidFill>
                  <a:srgbClr val="0D2243"/>
                </a:solidFill>
                <a:latin typeface="Inter"/>
                <a:ea typeface="Inter"/>
              </a:rPr>
              <a:t>Appointment order (including Barber choosing. Haircut style and date</a:t>
            </a:r>
          </a:p>
          <a:p>
            <a:pPr marL="388622" marR="0" lvl="1" indent="-1943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dirty="0">
                <a:solidFill>
                  <a:srgbClr val="0D2243"/>
                </a:solidFill>
                <a:latin typeface="Inter"/>
                <a:ea typeface="Inter"/>
              </a:rPr>
              <a:t>Profile view</a:t>
            </a:r>
          </a:p>
          <a:p>
            <a:pPr marL="388622" marR="0" lvl="1" indent="-1943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dirty="0">
                <a:solidFill>
                  <a:srgbClr val="0D2243"/>
                </a:solidFill>
                <a:latin typeface="Inter"/>
                <a:ea typeface="Inter"/>
              </a:rPr>
              <a:t>Payment system</a:t>
            </a:r>
          </a:p>
          <a:p>
            <a:pPr marL="388622" marR="0" lvl="1" indent="-1943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dirty="0">
                <a:solidFill>
                  <a:srgbClr val="0D2243"/>
                </a:solidFill>
                <a:latin typeface="Inter"/>
                <a:ea typeface="Inter"/>
              </a:rPr>
              <a:t>Displaying all appointments</a:t>
            </a:r>
          </a:p>
          <a:p>
            <a:pPr marL="388622" marR="0" lvl="1" indent="-1943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dirty="0">
                <a:solidFill>
                  <a:srgbClr val="0D2243"/>
                </a:solidFill>
                <a:latin typeface="Inter"/>
                <a:ea typeface="Inter"/>
              </a:rPr>
              <a:t>Rating barber</a:t>
            </a:r>
          </a:p>
          <a:p>
            <a:pPr marL="388622" marR="0" lvl="1" indent="-1943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dirty="0">
                <a:solidFill>
                  <a:srgbClr val="0D2243"/>
                </a:solidFill>
                <a:latin typeface="Inter"/>
                <a:ea typeface="Inter"/>
              </a:rPr>
              <a:t>Edit profile</a:t>
            </a:r>
          </a:p>
          <a:p>
            <a:pPr marL="388622" marR="0" lvl="1" indent="-1943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dirty="0">
                <a:solidFill>
                  <a:srgbClr val="0D2243"/>
                </a:solidFill>
                <a:latin typeface="Inter"/>
                <a:ea typeface="Inter"/>
              </a:rPr>
              <a:t>Log-in</a:t>
            </a:r>
          </a:p>
          <a:p>
            <a:pPr marL="388622" marR="0" lvl="1" indent="-1943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dirty="0">
                <a:solidFill>
                  <a:srgbClr val="0D2243"/>
                </a:solidFill>
                <a:latin typeface="Inter"/>
                <a:ea typeface="Inter"/>
              </a:rPr>
              <a:t>Sign-up</a:t>
            </a:r>
            <a:endParaRPr sz="2800" dirty="0">
              <a:solidFill>
                <a:srgbClr val="0D2243"/>
              </a:solidFill>
              <a:latin typeface="Inter"/>
              <a:ea typeface="Inter"/>
            </a:endParaRPr>
          </a:p>
        </p:txBody>
      </p:sp>
      <p:sp>
        <p:nvSpPr>
          <p:cNvPr id="310" name="Google Shape;310;p20"/>
          <p:cNvSpPr txBox="1"/>
          <p:nvPr/>
        </p:nvSpPr>
        <p:spPr>
          <a:xfrm>
            <a:off x="9879334" y="3902084"/>
            <a:ext cx="5486700" cy="3016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2pPr marL="388622" indent="-194310">
              <a:buClr>
                <a:srgbClr val="0D2243"/>
              </a:buClr>
              <a:buSzPts val="1800"/>
              <a:buChar char="•"/>
              <a:defRPr sz="1800">
                <a:solidFill>
                  <a:srgbClr val="0D2243"/>
                </a:solidFill>
                <a:latin typeface="Inter"/>
                <a:ea typeface="Inter"/>
                <a:cs typeface="Inter"/>
              </a:defRPr>
            </a:lvl2pPr>
          </a:lstStyle>
          <a:p>
            <a:pPr lvl="1"/>
            <a:r>
              <a:rPr lang="en-US" sz="2800">
                <a:sym typeface="Inter"/>
              </a:rPr>
              <a:t>Set Appointment</a:t>
            </a:r>
          </a:p>
          <a:p>
            <a:pPr lvl="1"/>
            <a:r>
              <a:rPr lang="en-US" sz="2800">
                <a:sym typeface="Inter"/>
              </a:rPr>
              <a:t>Profile view</a:t>
            </a:r>
          </a:p>
          <a:p>
            <a:pPr lvl="1"/>
            <a:r>
              <a:rPr lang="en-US" sz="2800">
                <a:sym typeface="Inter"/>
              </a:rPr>
              <a:t>Set Hairstyle</a:t>
            </a:r>
          </a:p>
          <a:p>
            <a:pPr lvl="1"/>
            <a:r>
              <a:rPr lang="en-US" sz="2800">
                <a:sym typeface="Inter"/>
              </a:rPr>
              <a:t>Edit profile</a:t>
            </a:r>
          </a:p>
          <a:p>
            <a:pPr lvl="1"/>
            <a:r>
              <a:rPr lang="en-US" sz="2800">
                <a:sym typeface="Inter"/>
              </a:rPr>
              <a:t>Log-in</a:t>
            </a:r>
          </a:p>
          <a:p>
            <a:pPr lvl="1"/>
            <a:r>
              <a:rPr lang="en-US" sz="2800">
                <a:sym typeface="Inter"/>
              </a:rPr>
              <a:t>Sign-up</a:t>
            </a:r>
          </a:p>
          <a:p>
            <a:pPr lvl="1"/>
            <a:endParaRPr lang="en-US" sz="2800">
              <a:sym typeface="Inter"/>
            </a:endParaRPr>
          </a:p>
        </p:txBody>
      </p:sp>
      <p:sp>
        <p:nvSpPr>
          <p:cNvPr id="314" name="Google Shape;314;p20"/>
          <p:cNvSpPr/>
          <p:nvPr/>
        </p:nvSpPr>
        <p:spPr>
          <a:xfrm>
            <a:off x="9075036" y="6026518"/>
            <a:ext cx="137927" cy="138545"/>
          </a:xfrm>
          <a:custGeom>
            <a:avLst/>
            <a:gdLst/>
            <a:ahLst/>
            <a:cxnLst/>
            <a:rect l="l" t="t" r="r" b="b"/>
            <a:pathLst>
              <a:path w="809173" h="812800" extrusionOk="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261F2E3-F5E3-CCA6-9F29-6EE7AC84E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59BBA61-2939-2CBF-A0A2-9C73CBF1B37B}"/>
              </a:ext>
            </a:extLst>
          </p:cNvPr>
          <p:cNvSpPr txBox="1"/>
          <p:nvPr/>
        </p:nvSpPr>
        <p:spPr>
          <a:xfrm>
            <a:off x="2943411" y="3058786"/>
            <a:ext cx="3132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800"/>
            </a:lvl1pPr>
          </a:lstStyle>
          <a:p>
            <a:r>
              <a:rPr lang="en-US" sz="2000" b="1">
                <a:solidFill>
                  <a:schemeClr val="accent5">
                    <a:lumMod val="75000"/>
                  </a:schemeClr>
                </a:solidFill>
              </a:rPr>
              <a:t>Client</a:t>
            </a:r>
            <a:r>
              <a:rPr lang="en-US" sz="2000" b="1"/>
              <a:t> Functionality:</a:t>
            </a:r>
            <a:endParaRPr lang="en-IL" sz="20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1CD571-5EB8-DBE1-3C19-87A3EB62DDBB}"/>
              </a:ext>
            </a:extLst>
          </p:cNvPr>
          <p:cNvSpPr txBox="1"/>
          <p:nvPr/>
        </p:nvSpPr>
        <p:spPr>
          <a:xfrm>
            <a:off x="9862272" y="3058786"/>
            <a:ext cx="9144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chemeClr val="accent3">
                    <a:lumMod val="50000"/>
                  </a:schemeClr>
                </a:solidFill>
              </a:rPr>
              <a:t>Barber</a:t>
            </a:r>
            <a:r>
              <a:rPr lang="en-US" sz="2000" b="1"/>
              <a:t> Functionality:</a:t>
            </a:r>
            <a:endParaRPr lang="en-IL" sz="2000" b="1"/>
          </a:p>
        </p:txBody>
      </p:sp>
      <p:cxnSp>
        <p:nvCxnSpPr>
          <p:cNvPr id="5" name="מחבר ישר 4">
            <a:extLst>
              <a:ext uri="{FF2B5EF4-FFF2-40B4-BE49-F238E27FC236}">
                <a16:creationId xmlns:a16="http://schemas.microsoft.com/office/drawing/2014/main" id="{CB543AE2-27AD-8E74-714A-98429D5604CC}"/>
              </a:ext>
            </a:extLst>
          </p:cNvPr>
          <p:cNvCxnSpPr/>
          <p:nvPr/>
        </p:nvCxnSpPr>
        <p:spPr>
          <a:xfrm>
            <a:off x="3005703" y="3403067"/>
            <a:ext cx="249974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מחבר ישר 6">
            <a:extLst>
              <a:ext uri="{FF2B5EF4-FFF2-40B4-BE49-F238E27FC236}">
                <a16:creationId xmlns:a16="http://schemas.microsoft.com/office/drawing/2014/main" id="{5C11D1E3-9A87-DA46-2A34-3B85FC004684}"/>
              </a:ext>
            </a:extLst>
          </p:cNvPr>
          <p:cNvCxnSpPr>
            <a:cxnSpLocks/>
          </p:cNvCxnSpPr>
          <p:nvPr/>
        </p:nvCxnSpPr>
        <p:spPr>
          <a:xfrm>
            <a:off x="9963246" y="3393542"/>
            <a:ext cx="2562129" cy="95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Shape 300">
          <a:extLst>
            <a:ext uri="{FF2B5EF4-FFF2-40B4-BE49-F238E27FC236}">
              <a16:creationId xmlns:a16="http://schemas.microsoft.com/office/drawing/2014/main" id="{D4A3FF26-6D85-120B-511F-42BDAC21B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0">
            <a:extLst>
              <a:ext uri="{FF2B5EF4-FFF2-40B4-BE49-F238E27FC236}">
                <a16:creationId xmlns:a16="http://schemas.microsoft.com/office/drawing/2014/main" id="{7CCC5986-856E-D68C-09CF-AD29C3E2B85D}"/>
              </a:ext>
            </a:extLst>
          </p:cNvPr>
          <p:cNvSpPr txBox="1"/>
          <p:nvPr/>
        </p:nvSpPr>
        <p:spPr>
          <a:xfrm>
            <a:off x="6989155" y="1574261"/>
            <a:ext cx="4309690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3">
                    <a:lumMod val="50000"/>
                  </a:schemeClr>
                </a:solidFill>
                <a:latin typeface="Inter"/>
                <a:ea typeface="Inter"/>
                <a:cs typeface="Inter"/>
                <a:sym typeface="Inter"/>
              </a:rPr>
              <a:t>Non-Functional</a:t>
            </a:r>
            <a:r>
              <a:rPr lang="en-US" sz="1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 requirements</a:t>
            </a:r>
            <a:endParaRPr lang="en-US"/>
          </a:p>
        </p:txBody>
      </p:sp>
      <p:sp>
        <p:nvSpPr>
          <p:cNvPr id="307" name="Google Shape;307;p20">
            <a:extLst>
              <a:ext uri="{FF2B5EF4-FFF2-40B4-BE49-F238E27FC236}">
                <a16:creationId xmlns:a16="http://schemas.microsoft.com/office/drawing/2014/main" id="{1426BA78-9A73-8D77-8018-27BA33BC0E54}"/>
              </a:ext>
            </a:extLst>
          </p:cNvPr>
          <p:cNvSpPr txBox="1"/>
          <p:nvPr/>
        </p:nvSpPr>
        <p:spPr>
          <a:xfrm>
            <a:off x="2171684" y="657225"/>
            <a:ext cx="139446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Requirements</a:t>
            </a:r>
            <a:endParaRPr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9A6FC9B9-2AC6-D981-ED52-2B4D6D671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8163FC-B7B7-38ED-2AAB-7CB87FDAD0ED}"/>
              </a:ext>
            </a:extLst>
          </p:cNvPr>
          <p:cNvSpPr txBox="1"/>
          <p:nvPr/>
        </p:nvSpPr>
        <p:spPr>
          <a:xfrm>
            <a:off x="1701560" y="3515290"/>
            <a:ext cx="1488484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8622" lvl="1" indent="-194310"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b="1">
                <a:solidFill>
                  <a:srgbClr val="0D2243"/>
                </a:solidFill>
                <a:latin typeface="Inter"/>
                <a:ea typeface="Inter"/>
              </a:rPr>
              <a:t>Availability</a:t>
            </a:r>
            <a:r>
              <a:rPr lang="en-US" sz="2800">
                <a:solidFill>
                  <a:srgbClr val="0D2243"/>
                </a:solidFill>
                <a:latin typeface="Inter"/>
                <a:ea typeface="Inter"/>
              </a:rPr>
              <a:t>: The app is available 24/7</a:t>
            </a:r>
            <a:br>
              <a:rPr lang="en-US" sz="2800">
                <a:solidFill>
                  <a:srgbClr val="0D2243"/>
                </a:solidFill>
                <a:latin typeface="Inter"/>
                <a:ea typeface="Inter"/>
              </a:rPr>
            </a:br>
            <a:endParaRPr lang="en-US" sz="2800">
              <a:solidFill>
                <a:srgbClr val="0D2243"/>
              </a:solidFill>
              <a:latin typeface="Inter"/>
              <a:ea typeface="Inter"/>
            </a:endParaRPr>
          </a:p>
          <a:p>
            <a:pPr marL="388622" lvl="1" indent="-194310"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b="1">
                <a:solidFill>
                  <a:srgbClr val="0D2243"/>
                </a:solidFill>
                <a:latin typeface="Inter"/>
                <a:ea typeface="Inter"/>
              </a:rPr>
              <a:t>Compatibility</a:t>
            </a:r>
            <a:r>
              <a:rPr lang="en-US" sz="2800">
                <a:solidFill>
                  <a:srgbClr val="0D2243"/>
                </a:solidFill>
                <a:latin typeface="Inter"/>
                <a:ea typeface="Inter"/>
              </a:rPr>
              <a:t>: The app is compatible with a wide range of android devices</a:t>
            </a:r>
            <a:br>
              <a:rPr lang="en-US" sz="2800">
                <a:solidFill>
                  <a:srgbClr val="0D2243"/>
                </a:solidFill>
                <a:latin typeface="Inter"/>
                <a:ea typeface="Inter"/>
              </a:rPr>
            </a:br>
            <a:endParaRPr lang="en-US" sz="2800">
              <a:solidFill>
                <a:srgbClr val="0D2243"/>
              </a:solidFill>
              <a:latin typeface="Inter"/>
              <a:ea typeface="Inter"/>
            </a:endParaRPr>
          </a:p>
          <a:p>
            <a:pPr marL="388622" lvl="1" indent="-194310"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b="1">
                <a:solidFill>
                  <a:srgbClr val="0D2243"/>
                </a:solidFill>
                <a:latin typeface="Inter"/>
                <a:ea typeface="Inter"/>
              </a:rPr>
              <a:t>Usability</a:t>
            </a:r>
            <a:r>
              <a:rPr lang="en-US" sz="2800">
                <a:solidFill>
                  <a:srgbClr val="0D2243"/>
                </a:solidFill>
                <a:latin typeface="Inter"/>
                <a:ea typeface="Inter"/>
              </a:rPr>
              <a:t>: The app have an intuitive interface that is easy to navigate</a:t>
            </a:r>
            <a:br>
              <a:rPr lang="en-US" sz="2800">
                <a:solidFill>
                  <a:srgbClr val="0D2243"/>
                </a:solidFill>
                <a:latin typeface="Inter"/>
                <a:ea typeface="Inter"/>
              </a:rPr>
            </a:br>
            <a:endParaRPr lang="en-US" sz="2800">
              <a:solidFill>
                <a:srgbClr val="0D2243"/>
              </a:solidFill>
              <a:latin typeface="Inter"/>
              <a:ea typeface="Inter"/>
            </a:endParaRPr>
          </a:p>
          <a:p>
            <a:pPr marL="388622" lvl="1" indent="-194310"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b="1">
                <a:solidFill>
                  <a:srgbClr val="0D2243"/>
                </a:solidFill>
                <a:latin typeface="Inter"/>
                <a:ea typeface="Inter"/>
              </a:rPr>
              <a:t>Scalability</a:t>
            </a:r>
            <a:r>
              <a:rPr lang="en-US" sz="2800">
                <a:solidFill>
                  <a:srgbClr val="0D2243"/>
                </a:solidFill>
                <a:latin typeface="Inter"/>
                <a:ea typeface="Inter"/>
              </a:rPr>
              <a:t>: The app can handle many users simultaneously without degradation in performance</a:t>
            </a:r>
            <a:br>
              <a:rPr lang="en-US" sz="2800">
                <a:solidFill>
                  <a:srgbClr val="0D2243"/>
                </a:solidFill>
                <a:latin typeface="Inter"/>
                <a:ea typeface="Inter"/>
              </a:rPr>
            </a:br>
            <a:endParaRPr lang="en-US" sz="2800">
              <a:solidFill>
                <a:srgbClr val="0D2243"/>
              </a:solidFill>
              <a:latin typeface="Inter"/>
              <a:ea typeface="Inter"/>
            </a:endParaRPr>
          </a:p>
          <a:p>
            <a:pPr marL="388622" lvl="1" indent="-194310">
              <a:buClr>
                <a:srgbClr val="0D2243"/>
              </a:buClr>
              <a:buSzPts val="1800"/>
              <a:buFont typeface="Arial"/>
              <a:buChar char="•"/>
            </a:pPr>
            <a:r>
              <a:rPr lang="en-US" sz="2800" b="1">
                <a:solidFill>
                  <a:srgbClr val="0D2243"/>
                </a:solidFill>
                <a:latin typeface="Inter"/>
                <a:ea typeface="Inter"/>
              </a:rPr>
              <a:t>Security</a:t>
            </a:r>
            <a:r>
              <a:rPr lang="en-US" sz="2800">
                <a:solidFill>
                  <a:srgbClr val="0D2243"/>
                </a:solidFill>
                <a:latin typeface="Inter"/>
                <a:ea typeface="Inter"/>
              </a:rPr>
              <a:t>: All user data stored by the app encrypted</a:t>
            </a:r>
            <a:endParaRPr lang="en-IL" sz="2800">
              <a:solidFill>
                <a:srgbClr val="0D2243"/>
              </a:solidFill>
              <a:latin typeface="Inter"/>
              <a:ea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34771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/>
          <p:nvPr/>
        </p:nvSpPr>
        <p:spPr>
          <a:xfrm>
            <a:off x="2662611" y="2691383"/>
            <a:ext cx="12962778" cy="1146326"/>
          </a:xfrm>
          <a:custGeom>
            <a:avLst/>
            <a:gdLst/>
            <a:ahLst/>
            <a:cxnLst/>
            <a:rect l="l" t="t" r="r" b="b"/>
            <a:pathLst>
              <a:path w="2263085" h="200129" extrusionOk="0">
                <a:moveTo>
                  <a:pt x="59724" y="0"/>
                </a:moveTo>
                <a:lnTo>
                  <a:pt x="2203360" y="0"/>
                </a:lnTo>
                <a:cubicBezTo>
                  <a:pt x="2236345" y="0"/>
                  <a:pt x="2263085" y="26739"/>
                  <a:pt x="2263085" y="59724"/>
                </a:cubicBezTo>
                <a:lnTo>
                  <a:pt x="2263085" y="140405"/>
                </a:lnTo>
                <a:cubicBezTo>
                  <a:pt x="2263085" y="156245"/>
                  <a:pt x="2256792" y="171436"/>
                  <a:pt x="2245592" y="182637"/>
                </a:cubicBezTo>
                <a:cubicBezTo>
                  <a:pt x="2234392" y="193837"/>
                  <a:pt x="2219200" y="200129"/>
                  <a:pt x="2203360" y="200129"/>
                </a:cubicBezTo>
                <a:lnTo>
                  <a:pt x="59724" y="200129"/>
                </a:lnTo>
                <a:cubicBezTo>
                  <a:pt x="26739" y="200129"/>
                  <a:pt x="0" y="173390"/>
                  <a:pt x="0" y="140405"/>
                </a:cubicBezTo>
                <a:lnTo>
                  <a:pt x="0" y="59724"/>
                </a:lnTo>
                <a:cubicBezTo>
                  <a:pt x="0" y="43884"/>
                  <a:pt x="6292" y="28693"/>
                  <a:pt x="17493" y="17493"/>
                </a:cubicBezTo>
                <a:cubicBezTo>
                  <a:pt x="28693" y="6292"/>
                  <a:pt x="43884" y="0"/>
                  <a:pt x="597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2"/>
          <p:cNvSpPr/>
          <p:nvPr/>
        </p:nvSpPr>
        <p:spPr>
          <a:xfrm>
            <a:off x="2662611" y="4180747"/>
            <a:ext cx="12962778" cy="1146326"/>
          </a:xfrm>
          <a:custGeom>
            <a:avLst/>
            <a:gdLst/>
            <a:ahLst/>
            <a:cxnLst/>
            <a:rect l="l" t="t" r="r" b="b"/>
            <a:pathLst>
              <a:path w="2263085" h="200129" extrusionOk="0">
                <a:moveTo>
                  <a:pt x="59724" y="0"/>
                </a:moveTo>
                <a:lnTo>
                  <a:pt x="2203360" y="0"/>
                </a:lnTo>
                <a:cubicBezTo>
                  <a:pt x="2236345" y="0"/>
                  <a:pt x="2263085" y="26739"/>
                  <a:pt x="2263085" y="59724"/>
                </a:cubicBezTo>
                <a:lnTo>
                  <a:pt x="2263085" y="140405"/>
                </a:lnTo>
                <a:cubicBezTo>
                  <a:pt x="2263085" y="156245"/>
                  <a:pt x="2256792" y="171436"/>
                  <a:pt x="2245592" y="182637"/>
                </a:cubicBezTo>
                <a:cubicBezTo>
                  <a:pt x="2234392" y="193837"/>
                  <a:pt x="2219200" y="200129"/>
                  <a:pt x="2203360" y="200129"/>
                </a:cubicBezTo>
                <a:lnTo>
                  <a:pt x="59724" y="200129"/>
                </a:lnTo>
                <a:cubicBezTo>
                  <a:pt x="26739" y="200129"/>
                  <a:pt x="0" y="173390"/>
                  <a:pt x="0" y="140405"/>
                </a:cubicBezTo>
                <a:lnTo>
                  <a:pt x="0" y="59724"/>
                </a:lnTo>
                <a:cubicBezTo>
                  <a:pt x="0" y="43884"/>
                  <a:pt x="6292" y="28693"/>
                  <a:pt x="17493" y="17493"/>
                </a:cubicBezTo>
                <a:cubicBezTo>
                  <a:pt x="28693" y="6292"/>
                  <a:pt x="43884" y="0"/>
                  <a:pt x="597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2"/>
          <p:cNvSpPr txBox="1"/>
          <p:nvPr/>
        </p:nvSpPr>
        <p:spPr>
          <a:xfrm>
            <a:off x="3264546" y="3012133"/>
            <a:ext cx="3472309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D224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Log-in</a:t>
            </a:r>
            <a:endParaRPr/>
          </a:p>
        </p:txBody>
      </p:sp>
      <p:sp>
        <p:nvSpPr>
          <p:cNvPr id="90" name="Google Shape;90;p12"/>
          <p:cNvSpPr txBox="1"/>
          <p:nvPr/>
        </p:nvSpPr>
        <p:spPr>
          <a:xfrm>
            <a:off x="3264546" y="4501497"/>
            <a:ext cx="3828232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D224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Signup</a:t>
            </a:r>
            <a:endParaRPr/>
          </a:p>
        </p:txBody>
      </p:sp>
      <p:sp>
        <p:nvSpPr>
          <p:cNvPr id="91" name="Google Shape;91;p12"/>
          <p:cNvSpPr txBox="1"/>
          <p:nvPr/>
        </p:nvSpPr>
        <p:spPr>
          <a:xfrm>
            <a:off x="7681947" y="3125481"/>
            <a:ext cx="4900577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Log as client or barber via Email address</a:t>
            </a:r>
            <a:endParaRPr/>
          </a:p>
        </p:txBody>
      </p:sp>
      <p:sp>
        <p:nvSpPr>
          <p:cNvPr id="92" name="Google Shape;92;p12"/>
          <p:cNvSpPr txBox="1"/>
          <p:nvPr/>
        </p:nvSpPr>
        <p:spPr>
          <a:xfrm>
            <a:off x="7681947" y="4409163"/>
            <a:ext cx="6605552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D2243"/>
                </a:solidFill>
                <a:latin typeface="Inter"/>
                <a:ea typeface="Inter"/>
                <a:sym typeface="Inter"/>
              </a:rPr>
              <a:t>New users can choose to have barber or client account according their role</a:t>
            </a:r>
            <a:endParaRPr/>
          </a:p>
        </p:txBody>
      </p:sp>
      <p:sp>
        <p:nvSpPr>
          <p:cNvPr id="93" name="Google Shape;93;p12"/>
          <p:cNvSpPr txBox="1"/>
          <p:nvPr/>
        </p:nvSpPr>
        <p:spPr>
          <a:xfrm>
            <a:off x="6458673" y="847725"/>
            <a:ext cx="5238250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Central Features</a:t>
            </a:r>
            <a:endParaRPr/>
          </a:p>
        </p:txBody>
      </p:sp>
      <p:sp>
        <p:nvSpPr>
          <p:cNvPr id="96" name="Google Shape;96;p12"/>
          <p:cNvSpPr/>
          <p:nvPr/>
        </p:nvSpPr>
        <p:spPr>
          <a:xfrm>
            <a:off x="2662611" y="5670110"/>
            <a:ext cx="12962778" cy="1146326"/>
          </a:xfrm>
          <a:custGeom>
            <a:avLst/>
            <a:gdLst/>
            <a:ahLst/>
            <a:cxnLst/>
            <a:rect l="l" t="t" r="r" b="b"/>
            <a:pathLst>
              <a:path w="2263085" h="200129" extrusionOk="0">
                <a:moveTo>
                  <a:pt x="59724" y="0"/>
                </a:moveTo>
                <a:lnTo>
                  <a:pt x="2203360" y="0"/>
                </a:lnTo>
                <a:cubicBezTo>
                  <a:pt x="2236345" y="0"/>
                  <a:pt x="2263085" y="26739"/>
                  <a:pt x="2263085" y="59724"/>
                </a:cubicBezTo>
                <a:lnTo>
                  <a:pt x="2263085" y="140405"/>
                </a:lnTo>
                <a:cubicBezTo>
                  <a:pt x="2263085" y="156245"/>
                  <a:pt x="2256792" y="171436"/>
                  <a:pt x="2245592" y="182637"/>
                </a:cubicBezTo>
                <a:cubicBezTo>
                  <a:pt x="2234392" y="193837"/>
                  <a:pt x="2219200" y="200129"/>
                  <a:pt x="2203360" y="200129"/>
                </a:cubicBezTo>
                <a:lnTo>
                  <a:pt x="59724" y="200129"/>
                </a:lnTo>
                <a:cubicBezTo>
                  <a:pt x="26739" y="200129"/>
                  <a:pt x="0" y="173390"/>
                  <a:pt x="0" y="140405"/>
                </a:cubicBezTo>
                <a:lnTo>
                  <a:pt x="0" y="59724"/>
                </a:lnTo>
                <a:cubicBezTo>
                  <a:pt x="0" y="43884"/>
                  <a:pt x="6292" y="28693"/>
                  <a:pt x="17493" y="17493"/>
                </a:cubicBezTo>
                <a:cubicBezTo>
                  <a:pt x="28693" y="6292"/>
                  <a:pt x="43884" y="0"/>
                  <a:pt x="597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2"/>
          <p:cNvSpPr txBox="1"/>
          <p:nvPr/>
        </p:nvSpPr>
        <p:spPr>
          <a:xfrm>
            <a:off x="3226452" y="5990850"/>
            <a:ext cx="3828226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D2243"/>
                </a:solidFill>
                <a:latin typeface="Inter SemiBold"/>
                <a:ea typeface="Inter SemiBold"/>
                <a:sym typeface="Inter SemiBold"/>
              </a:rPr>
              <a:t>Appointment system</a:t>
            </a:r>
            <a:endParaRPr sz="1200"/>
          </a:p>
        </p:txBody>
      </p:sp>
      <p:sp>
        <p:nvSpPr>
          <p:cNvPr id="101" name="Google Shape;101;p12"/>
          <p:cNvSpPr txBox="1"/>
          <p:nvPr/>
        </p:nvSpPr>
        <p:spPr>
          <a:xfrm>
            <a:off x="7681947" y="5849351"/>
            <a:ext cx="6947303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Barbers can inform users their job time and clients can set an appointment to their favorite barber</a:t>
            </a:r>
            <a:endParaRPr/>
          </a:p>
        </p:txBody>
      </p:sp>
      <p:sp>
        <p:nvSpPr>
          <p:cNvPr id="103" name="Google Shape;103;p12"/>
          <p:cNvSpPr/>
          <p:nvPr/>
        </p:nvSpPr>
        <p:spPr>
          <a:xfrm>
            <a:off x="2662611" y="7159474"/>
            <a:ext cx="12962778" cy="1146326"/>
          </a:xfrm>
          <a:custGeom>
            <a:avLst/>
            <a:gdLst/>
            <a:ahLst/>
            <a:cxnLst/>
            <a:rect l="l" t="t" r="r" b="b"/>
            <a:pathLst>
              <a:path w="2263085" h="200129" extrusionOk="0">
                <a:moveTo>
                  <a:pt x="59724" y="0"/>
                </a:moveTo>
                <a:lnTo>
                  <a:pt x="2203360" y="0"/>
                </a:lnTo>
                <a:cubicBezTo>
                  <a:pt x="2236345" y="0"/>
                  <a:pt x="2263085" y="26739"/>
                  <a:pt x="2263085" y="59724"/>
                </a:cubicBezTo>
                <a:lnTo>
                  <a:pt x="2263085" y="140405"/>
                </a:lnTo>
                <a:cubicBezTo>
                  <a:pt x="2263085" y="156245"/>
                  <a:pt x="2256792" y="171436"/>
                  <a:pt x="2245592" y="182637"/>
                </a:cubicBezTo>
                <a:cubicBezTo>
                  <a:pt x="2234392" y="193837"/>
                  <a:pt x="2219200" y="200129"/>
                  <a:pt x="2203360" y="200129"/>
                </a:cubicBezTo>
                <a:lnTo>
                  <a:pt x="59724" y="200129"/>
                </a:lnTo>
                <a:cubicBezTo>
                  <a:pt x="26739" y="200129"/>
                  <a:pt x="0" y="173390"/>
                  <a:pt x="0" y="140405"/>
                </a:cubicBezTo>
                <a:lnTo>
                  <a:pt x="0" y="59724"/>
                </a:lnTo>
                <a:cubicBezTo>
                  <a:pt x="0" y="43884"/>
                  <a:pt x="6292" y="28693"/>
                  <a:pt x="17493" y="17493"/>
                </a:cubicBezTo>
                <a:cubicBezTo>
                  <a:pt x="28693" y="6292"/>
                  <a:pt x="43884" y="0"/>
                  <a:pt x="597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2"/>
          <p:cNvSpPr txBox="1"/>
          <p:nvPr/>
        </p:nvSpPr>
        <p:spPr>
          <a:xfrm>
            <a:off x="3264546" y="7480224"/>
            <a:ext cx="3126729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D2243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Rating system</a:t>
            </a:r>
            <a:endParaRPr/>
          </a:p>
        </p:txBody>
      </p:sp>
      <p:sp>
        <p:nvSpPr>
          <p:cNvPr id="108" name="Google Shape;108;p12"/>
          <p:cNvSpPr txBox="1"/>
          <p:nvPr/>
        </p:nvSpPr>
        <p:spPr>
          <a:xfrm>
            <a:off x="7662898" y="7326872"/>
            <a:ext cx="6415052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D2243"/>
                </a:solidFill>
                <a:latin typeface="Inter"/>
                <a:ea typeface="Inter"/>
                <a:cs typeface="Inter"/>
                <a:sym typeface="Inter"/>
              </a:rPr>
              <a:t>After appointment users can give feedback how was the service</a:t>
            </a:r>
            <a:endParaRPr/>
          </a:p>
        </p:txBody>
      </p:sp>
      <p:grpSp>
        <p:nvGrpSpPr>
          <p:cNvPr id="4" name="קבוצה 3">
            <a:extLst>
              <a:ext uri="{FF2B5EF4-FFF2-40B4-BE49-F238E27FC236}">
                <a16:creationId xmlns:a16="http://schemas.microsoft.com/office/drawing/2014/main" id="{4D275436-9670-DFCC-6C53-D910C586E5C9}"/>
              </a:ext>
            </a:extLst>
          </p:cNvPr>
          <p:cNvGrpSpPr/>
          <p:nvPr/>
        </p:nvGrpSpPr>
        <p:grpSpPr>
          <a:xfrm>
            <a:off x="14663257" y="2871253"/>
            <a:ext cx="755814" cy="755814"/>
            <a:chOff x="14663257" y="2871253"/>
            <a:chExt cx="755814" cy="755814"/>
          </a:xfrm>
        </p:grpSpPr>
        <p:sp>
          <p:nvSpPr>
            <p:cNvPr id="84" name="Google Shape;84;p12"/>
            <p:cNvSpPr/>
            <p:nvPr/>
          </p:nvSpPr>
          <p:spPr>
            <a:xfrm>
              <a:off x="14663257" y="2902024"/>
              <a:ext cx="721808" cy="725043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" name="גרפיקה 2" descr="פגיעה במטרה עם מילוי מלא">
              <a:extLst>
                <a:ext uri="{FF2B5EF4-FFF2-40B4-BE49-F238E27FC236}">
                  <a16:creationId xmlns:a16="http://schemas.microsoft.com/office/drawing/2014/main" id="{423838E6-F29E-3F6F-33D8-B6B9B3B45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663257" y="2871253"/>
              <a:ext cx="755814" cy="755814"/>
            </a:xfrm>
            <a:prstGeom prst="rect">
              <a:avLst/>
            </a:prstGeom>
          </p:spPr>
        </p:pic>
      </p:grpSp>
      <p:grpSp>
        <p:nvGrpSpPr>
          <p:cNvPr id="9" name="קבוצה 8">
            <a:extLst>
              <a:ext uri="{FF2B5EF4-FFF2-40B4-BE49-F238E27FC236}">
                <a16:creationId xmlns:a16="http://schemas.microsoft.com/office/drawing/2014/main" id="{866CF60D-69CD-9348-C938-81DE04FC8F26}"/>
              </a:ext>
            </a:extLst>
          </p:cNvPr>
          <p:cNvGrpSpPr/>
          <p:nvPr/>
        </p:nvGrpSpPr>
        <p:grpSpPr>
          <a:xfrm>
            <a:off x="14645547" y="4419055"/>
            <a:ext cx="755814" cy="755814"/>
            <a:chOff x="14663257" y="2871253"/>
            <a:chExt cx="755814" cy="755814"/>
          </a:xfrm>
        </p:grpSpPr>
        <p:sp>
          <p:nvSpPr>
            <p:cNvPr id="10" name="Google Shape;84;p12">
              <a:extLst>
                <a:ext uri="{FF2B5EF4-FFF2-40B4-BE49-F238E27FC236}">
                  <a16:creationId xmlns:a16="http://schemas.microsoft.com/office/drawing/2014/main" id="{1377A4AA-69A2-54E3-5926-845E448F319A}"/>
                </a:ext>
              </a:extLst>
            </p:cNvPr>
            <p:cNvSpPr/>
            <p:nvPr/>
          </p:nvSpPr>
          <p:spPr>
            <a:xfrm>
              <a:off x="14663257" y="2902024"/>
              <a:ext cx="721808" cy="725043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1" name="גרפיקה 10" descr="פגיעה במטרה עם מילוי מלא">
              <a:extLst>
                <a:ext uri="{FF2B5EF4-FFF2-40B4-BE49-F238E27FC236}">
                  <a16:creationId xmlns:a16="http://schemas.microsoft.com/office/drawing/2014/main" id="{46618253-5038-15F2-A2CD-7D832EF1D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663257" y="2871253"/>
              <a:ext cx="755814" cy="755814"/>
            </a:xfrm>
            <a:prstGeom prst="rect">
              <a:avLst/>
            </a:prstGeom>
          </p:spPr>
        </p:pic>
      </p:grpSp>
      <p:grpSp>
        <p:nvGrpSpPr>
          <p:cNvPr id="12" name="קבוצה 11">
            <a:extLst>
              <a:ext uri="{FF2B5EF4-FFF2-40B4-BE49-F238E27FC236}">
                <a16:creationId xmlns:a16="http://schemas.microsoft.com/office/drawing/2014/main" id="{69547CED-603C-9113-BA87-53468602F62A}"/>
              </a:ext>
            </a:extLst>
          </p:cNvPr>
          <p:cNvGrpSpPr/>
          <p:nvPr/>
        </p:nvGrpSpPr>
        <p:grpSpPr>
          <a:xfrm>
            <a:off x="14663257" y="5859243"/>
            <a:ext cx="755814" cy="755814"/>
            <a:chOff x="14663257" y="2871253"/>
            <a:chExt cx="755814" cy="755814"/>
          </a:xfrm>
        </p:grpSpPr>
        <p:sp>
          <p:nvSpPr>
            <p:cNvPr id="13" name="Google Shape;84;p12">
              <a:extLst>
                <a:ext uri="{FF2B5EF4-FFF2-40B4-BE49-F238E27FC236}">
                  <a16:creationId xmlns:a16="http://schemas.microsoft.com/office/drawing/2014/main" id="{74ABB410-F694-48A9-E8C8-91CAC13B029E}"/>
                </a:ext>
              </a:extLst>
            </p:cNvPr>
            <p:cNvSpPr/>
            <p:nvPr/>
          </p:nvSpPr>
          <p:spPr>
            <a:xfrm>
              <a:off x="14663257" y="2902024"/>
              <a:ext cx="721808" cy="725043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" name="גרפיקה 13" descr="פגיעה במטרה עם מילוי מלא">
              <a:extLst>
                <a:ext uri="{FF2B5EF4-FFF2-40B4-BE49-F238E27FC236}">
                  <a16:creationId xmlns:a16="http://schemas.microsoft.com/office/drawing/2014/main" id="{F9780E7F-7D65-1F03-3679-8C6622C57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663257" y="2871253"/>
              <a:ext cx="755814" cy="755814"/>
            </a:xfrm>
            <a:prstGeom prst="rect">
              <a:avLst/>
            </a:prstGeom>
          </p:spPr>
        </p:pic>
      </p:grpSp>
      <p:grpSp>
        <p:nvGrpSpPr>
          <p:cNvPr id="15" name="קבוצה 14">
            <a:extLst>
              <a:ext uri="{FF2B5EF4-FFF2-40B4-BE49-F238E27FC236}">
                <a16:creationId xmlns:a16="http://schemas.microsoft.com/office/drawing/2014/main" id="{C0F47B9D-F395-3F69-0D2F-917344BEC55E}"/>
              </a:ext>
            </a:extLst>
          </p:cNvPr>
          <p:cNvGrpSpPr/>
          <p:nvPr/>
        </p:nvGrpSpPr>
        <p:grpSpPr>
          <a:xfrm>
            <a:off x="14678698" y="7349967"/>
            <a:ext cx="755814" cy="755814"/>
            <a:chOff x="14663257" y="2871253"/>
            <a:chExt cx="755814" cy="755814"/>
          </a:xfrm>
        </p:grpSpPr>
        <p:sp>
          <p:nvSpPr>
            <p:cNvPr id="16" name="Google Shape;84;p12">
              <a:extLst>
                <a:ext uri="{FF2B5EF4-FFF2-40B4-BE49-F238E27FC236}">
                  <a16:creationId xmlns:a16="http://schemas.microsoft.com/office/drawing/2014/main" id="{B678FA30-448A-8090-9B5C-6A0F4648751C}"/>
                </a:ext>
              </a:extLst>
            </p:cNvPr>
            <p:cNvSpPr/>
            <p:nvPr/>
          </p:nvSpPr>
          <p:spPr>
            <a:xfrm>
              <a:off x="14663257" y="2902024"/>
              <a:ext cx="721808" cy="725043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7" name="גרפיקה 16" descr="פגיעה במטרה עם מילוי מלא">
              <a:extLst>
                <a:ext uri="{FF2B5EF4-FFF2-40B4-BE49-F238E27FC236}">
                  <a16:creationId xmlns:a16="http://schemas.microsoft.com/office/drawing/2014/main" id="{5680FF4C-107F-0A61-074B-396E82C85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663257" y="2871253"/>
              <a:ext cx="755814" cy="755814"/>
            </a:xfrm>
            <a:prstGeom prst="rect">
              <a:avLst/>
            </a:prstGeom>
          </p:spPr>
        </p:pic>
      </p:grpSp>
      <p:pic>
        <p:nvPicPr>
          <p:cNvPr id="18" name="תמונה 17">
            <a:extLst>
              <a:ext uri="{FF2B5EF4-FFF2-40B4-BE49-F238E27FC236}">
                <a16:creationId xmlns:a16="http://schemas.microsoft.com/office/drawing/2014/main" id="{D4395A20-2627-A6DC-8C82-0C889E16E2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82" grpId="0" animBg="1"/>
      <p:bldP spid="89" grpId="0"/>
      <p:bldP spid="90" grpId="0"/>
      <p:bldP spid="91" grpId="0"/>
      <p:bldP spid="92" grpId="0"/>
      <p:bldP spid="96" grpId="0" animBg="1"/>
      <p:bldP spid="100" grpId="0"/>
      <p:bldP spid="101" grpId="0"/>
      <p:bldP spid="103" grpId="0" animBg="1"/>
      <p:bldP spid="107" grpId="0"/>
      <p:bldP spid="10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243"/>
        </a:solidFill>
        <a:effectLst/>
      </p:bgPr>
    </p:bg>
    <p:spTree>
      <p:nvGrpSpPr>
        <p:cNvPr id="1" name="Shape 322">
          <a:extLst>
            <a:ext uri="{FF2B5EF4-FFF2-40B4-BE49-F238E27FC236}">
              <a16:creationId xmlns:a16="http://schemas.microsoft.com/office/drawing/2014/main" id="{128C9A3A-8928-6CEF-ECB7-FE2B8C5CF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1">
            <a:extLst>
              <a:ext uri="{FF2B5EF4-FFF2-40B4-BE49-F238E27FC236}">
                <a16:creationId xmlns:a16="http://schemas.microsoft.com/office/drawing/2014/main" id="{D2A187B1-A554-AB81-8BBC-85595BC5F11A}"/>
              </a:ext>
            </a:extLst>
          </p:cNvPr>
          <p:cNvSpPr/>
          <p:nvPr/>
        </p:nvSpPr>
        <p:spPr>
          <a:xfrm>
            <a:off x="96252" y="0"/>
            <a:ext cx="10387731" cy="10387731"/>
          </a:xfrm>
          <a:custGeom>
            <a:avLst/>
            <a:gdLst/>
            <a:ahLst/>
            <a:cxnLst/>
            <a:rect l="l" t="t" r="r" b="b"/>
            <a:pathLst>
              <a:path w="10387731" h="10387731" extrusionOk="0">
                <a:moveTo>
                  <a:pt x="0" y="0"/>
                </a:moveTo>
                <a:lnTo>
                  <a:pt x="10387731" y="0"/>
                </a:lnTo>
                <a:lnTo>
                  <a:pt x="10387731" y="10387731"/>
                </a:lnTo>
                <a:lnTo>
                  <a:pt x="0" y="103877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"/>
            </a:blip>
            <a:stretch>
              <a:fillRect/>
            </a:stretch>
          </a:blipFill>
          <a:ln>
            <a:noFill/>
          </a:ln>
          <a:effectLst>
            <a:softEdge rad="31750"/>
          </a:effectLst>
        </p:spPr>
        <p:txBody>
          <a:bodyPr/>
          <a:lstStyle/>
          <a:p>
            <a:endParaRPr lang="he-IL"/>
          </a:p>
        </p:txBody>
      </p:sp>
      <p:sp>
        <p:nvSpPr>
          <p:cNvPr id="324" name="Google Shape;324;p21">
            <a:extLst>
              <a:ext uri="{FF2B5EF4-FFF2-40B4-BE49-F238E27FC236}">
                <a16:creationId xmlns:a16="http://schemas.microsoft.com/office/drawing/2014/main" id="{ED616E6D-282B-62AC-7DD4-B87CCD553212}"/>
              </a:ext>
            </a:extLst>
          </p:cNvPr>
          <p:cNvSpPr/>
          <p:nvPr/>
        </p:nvSpPr>
        <p:spPr>
          <a:xfrm rot="-5400000">
            <a:off x="8834252" y="662988"/>
            <a:ext cx="10241861" cy="8858135"/>
          </a:xfrm>
          <a:custGeom>
            <a:avLst/>
            <a:gdLst/>
            <a:ahLst/>
            <a:cxnLst/>
            <a:rect l="l" t="t" r="r" b="b"/>
            <a:pathLst>
              <a:path w="11379845" h="11850348" extrusionOk="0">
                <a:moveTo>
                  <a:pt x="0" y="0"/>
                </a:moveTo>
                <a:lnTo>
                  <a:pt x="11379845" y="0"/>
                </a:lnTo>
                <a:lnTo>
                  <a:pt x="11379845" y="11850349"/>
                </a:lnTo>
                <a:lnTo>
                  <a:pt x="0" y="118503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a:blipFill>
          <a:ln>
            <a:noFill/>
          </a:ln>
          <a:effectLst>
            <a:softEdge rad="63500"/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1">
            <a:extLst>
              <a:ext uri="{FF2B5EF4-FFF2-40B4-BE49-F238E27FC236}">
                <a16:creationId xmlns:a16="http://schemas.microsoft.com/office/drawing/2014/main" id="{66D555D8-5F1A-ED30-7F9E-1A72883C0D47}"/>
              </a:ext>
            </a:extLst>
          </p:cNvPr>
          <p:cNvSpPr/>
          <p:nvPr/>
        </p:nvSpPr>
        <p:spPr>
          <a:xfrm rot="5400000">
            <a:off x="16177291" y="-6651176"/>
            <a:ext cx="10291699" cy="23594051"/>
          </a:xfrm>
          <a:custGeom>
            <a:avLst/>
            <a:gdLst/>
            <a:ahLst/>
            <a:cxnLst/>
            <a:rect l="l" t="t" r="r" b="b"/>
            <a:pathLst>
              <a:path w="21553296" h="12155196" extrusionOk="0">
                <a:moveTo>
                  <a:pt x="0" y="0"/>
                </a:moveTo>
                <a:lnTo>
                  <a:pt x="21553296" y="0"/>
                </a:lnTo>
                <a:lnTo>
                  <a:pt x="21553296" y="12155195"/>
                </a:lnTo>
                <a:lnTo>
                  <a:pt x="0" y="121551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21">
            <a:extLst>
              <a:ext uri="{FF2B5EF4-FFF2-40B4-BE49-F238E27FC236}">
                <a16:creationId xmlns:a16="http://schemas.microsoft.com/office/drawing/2014/main" id="{33AD66B8-FBD2-A0EB-ADD3-8F73F4B10AF9}"/>
              </a:ext>
            </a:extLst>
          </p:cNvPr>
          <p:cNvSpPr txBox="1"/>
          <p:nvPr/>
        </p:nvSpPr>
        <p:spPr>
          <a:xfrm>
            <a:off x="4309776" y="3532829"/>
            <a:ext cx="10058700" cy="2139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5980" b="1">
                <a:solidFill>
                  <a:srgbClr val="F5F5F7"/>
                </a:solidFill>
                <a:latin typeface="Bebas Neue"/>
                <a:ea typeface="Bebas Neue"/>
                <a:cs typeface="Bebas Neue"/>
                <a:sym typeface="Bebas Neue"/>
              </a:rPr>
              <a:t>UML Diagrams</a:t>
            </a:r>
            <a:endParaRPr lang="en-US" sz="9600"/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F0F4AF02-8D5C-E843-E276-3E9210DB68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08198807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243"/>
        </a:solidFill>
        <a:effectLst/>
      </p:bgPr>
    </p:bg>
    <p:spTree>
      <p:nvGrpSpPr>
        <p:cNvPr id="1" name="Shape 413">
          <a:extLst>
            <a:ext uri="{FF2B5EF4-FFF2-40B4-BE49-F238E27FC236}">
              <a16:creationId xmlns:a16="http://schemas.microsoft.com/office/drawing/2014/main" id="{6BB876A5-5CD0-C25A-E927-A038A234F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5">
            <a:extLst>
              <a:ext uri="{FF2B5EF4-FFF2-40B4-BE49-F238E27FC236}">
                <a16:creationId xmlns:a16="http://schemas.microsoft.com/office/drawing/2014/main" id="{9AA38938-8A3A-80DA-3894-230B415BFA68}"/>
              </a:ext>
            </a:extLst>
          </p:cNvPr>
          <p:cNvSpPr txBox="1"/>
          <p:nvPr/>
        </p:nvSpPr>
        <p:spPr>
          <a:xfrm>
            <a:off x="5279484" y="657225"/>
            <a:ext cx="77290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u="none" strike="noStrike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Use case diagram</a:t>
            </a:r>
            <a:endParaRPr/>
          </a:p>
        </p:txBody>
      </p:sp>
      <p:sp>
        <p:nvSpPr>
          <p:cNvPr id="418" name="Google Shape;418;p25">
            <a:extLst>
              <a:ext uri="{FF2B5EF4-FFF2-40B4-BE49-F238E27FC236}">
                <a16:creationId xmlns:a16="http://schemas.microsoft.com/office/drawing/2014/main" id="{D3458164-C039-2E3D-98CC-68F92863FCDA}"/>
              </a:ext>
            </a:extLst>
          </p:cNvPr>
          <p:cNvSpPr txBox="1"/>
          <p:nvPr/>
        </p:nvSpPr>
        <p:spPr>
          <a:xfrm>
            <a:off x="3091219" y="9567741"/>
            <a:ext cx="892827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5F5F7"/>
                </a:solidFill>
                <a:latin typeface="Inter"/>
                <a:ea typeface="Inter"/>
                <a:cs typeface="Inter"/>
                <a:sym typeface="Inter"/>
              </a:rPr>
              <a:t>Relationship between each classes in the project</a:t>
            </a:r>
            <a:endParaRPr dirty="0"/>
          </a:p>
        </p:txBody>
      </p:sp>
      <p:sp>
        <p:nvSpPr>
          <p:cNvPr id="419" name="Google Shape;419;p25">
            <a:extLst>
              <a:ext uri="{FF2B5EF4-FFF2-40B4-BE49-F238E27FC236}">
                <a16:creationId xmlns:a16="http://schemas.microsoft.com/office/drawing/2014/main" id="{9DF9975E-99A7-AD8B-6321-982B9ECB22C2}"/>
              </a:ext>
            </a:extLst>
          </p:cNvPr>
          <p:cNvSpPr txBox="1"/>
          <p:nvPr/>
        </p:nvSpPr>
        <p:spPr>
          <a:xfrm>
            <a:off x="414818" y="9432416"/>
            <a:ext cx="2545773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chemeClr val="bg2"/>
                </a:solidFill>
                <a:latin typeface="Inter"/>
                <a:ea typeface="Inter"/>
                <a:cs typeface="Inter"/>
                <a:sym typeface="Inter"/>
              </a:rPr>
              <a:t>Description</a:t>
            </a:r>
            <a:endParaRPr>
              <a:solidFill>
                <a:schemeClr val="bg2"/>
              </a:solidFill>
            </a:endParaRPr>
          </a:p>
        </p:txBody>
      </p:sp>
      <p:pic>
        <p:nvPicPr>
          <p:cNvPr id="14" name="תמונה 13">
            <a:extLst>
              <a:ext uri="{FF2B5EF4-FFF2-40B4-BE49-F238E27FC236}">
                <a16:creationId xmlns:a16="http://schemas.microsoft.com/office/drawing/2014/main" id="{4554F110-9EF4-6E6D-5956-B2C749CE3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5360" y="2528887"/>
            <a:ext cx="9417280" cy="5376863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65DAC259-A65A-D0AA-8F46-C1749970B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907" y="167170"/>
            <a:ext cx="1336668" cy="1336668"/>
          </a:xfrm>
          <a:prstGeom prst="ellipse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49750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lue and Green Modern Tech Branding Kit Presentation">
  <a:themeElements>
    <a:clrScheme name="התאמה אישית 1">
      <a:dk1>
        <a:sysClr val="windowText" lastClr="000000"/>
      </a:dk1>
      <a:lt1>
        <a:sysClr val="window" lastClr="FFFFFF"/>
      </a:lt1>
      <a:dk2>
        <a:srgbClr val="4BF0FC"/>
      </a:dk2>
      <a:lt2>
        <a:srgbClr val="BDBDBD"/>
      </a:lt2>
      <a:accent1>
        <a:srgbClr val="4BF0FC"/>
      </a:accent1>
      <a:accent2>
        <a:srgbClr val="4BF0FC"/>
      </a:accent2>
      <a:accent3>
        <a:srgbClr val="4BF0FC"/>
      </a:accent3>
      <a:accent4>
        <a:srgbClr val="212121"/>
      </a:accent4>
      <a:accent5>
        <a:srgbClr val="FF69B4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E47942A27E7C249A077FFE5228E1DEF" ma:contentTypeVersion="42" ma:contentTypeDescription="Create a new document." ma:contentTypeScope="" ma:versionID="cbc8ceea42780d8b66094514196c62b6">
  <xsd:schema xmlns:xsd="http://www.w3.org/2001/XMLSchema" xmlns:xs="http://www.w3.org/2001/XMLSchema" xmlns:p="http://schemas.microsoft.com/office/2006/metadata/properties" xmlns:ns3="a905bb39-04ff-4f40-af7e-cba87e1bcad7" xmlns:ns4="8e20638a-afd4-4eee-bb01-22b124cb726f" targetNamespace="http://schemas.microsoft.com/office/2006/metadata/properties" ma:root="true" ma:fieldsID="6f70799982863c759bee8e3c46f7eaf1" ns3:_="" ns4:_="">
    <xsd:import namespace="a905bb39-04ff-4f40-af7e-cba87e1bcad7"/>
    <xsd:import namespace="8e20638a-afd4-4eee-bb01-22b124cb726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Math_Settings" minOccurs="0"/>
                <xsd:element ref="ns3:Leaders" minOccurs="0"/>
                <xsd:element ref="ns3:Members" minOccurs="0"/>
                <xsd:element ref="ns3:Member_Groups" minOccurs="0"/>
                <xsd:element ref="ns3:Distribution_Groups" minOccurs="0"/>
                <xsd:element ref="ns3:LMS_Mapping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SearchProperties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05bb39-04ff-4f40-af7e-cba87e1bca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NotebookType" ma:index="16" nillable="true" ma:displayName="Notebook Type" ma:internalName="NotebookType">
      <xsd:simpleType>
        <xsd:restriction base="dms:Text"/>
      </xsd:simpleType>
    </xsd:element>
    <xsd:element name="FolderType" ma:index="17" nillable="true" ma:displayName="Folder Type" ma:internalName="FolderType">
      <xsd:simpleType>
        <xsd:restriction base="dms:Text"/>
      </xsd:simpleType>
    </xsd:element>
    <xsd:element name="CultureName" ma:index="18" nillable="true" ma:displayName="Culture Name" ma:internalName="CultureName">
      <xsd:simpleType>
        <xsd:restriction base="dms:Text"/>
      </xsd:simpleType>
    </xsd:element>
    <xsd:element name="AppVersion" ma:index="19" nillable="true" ma:displayName="App Version" ma:internalName="AppVersion">
      <xsd:simpleType>
        <xsd:restriction base="dms:Text"/>
      </xsd:simpleType>
    </xsd:element>
    <xsd:element name="TeamsChannelId" ma:index="20" nillable="true" ma:displayName="Teams Channel Id" ma:internalName="TeamsChannelId">
      <xsd:simpleType>
        <xsd:restriction base="dms:Text"/>
      </xsd:simpleType>
    </xsd:element>
    <xsd:element name="Owner" ma:index="21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efaultSectionNames" ma:index="22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23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24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5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6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Teachers" ma:index="27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8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9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30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31" nillable="true" ma:displayName="Is Collaboration Space Locked" ma:internalName="Is_Collaboration_Space_Locked">
      <xsd:simpleType>
        <xsd:restriction base="dms:Boolean"/>
      </xsd:simpleType>
    </xsd:element>
    <xsd:element name="IsNotebookLocked" ma:index="32" nillable="true" ma:displayName="Is Notebook Locked" ma:internalName="IsNotebookLocked">
      <xsd:simpleType>
        <xsd:restriction base="dms:Boolean"/>
      </xsd:simpleType>
    </xsd:element>
    <xsd:element name="Math_Settings" ma:index="33" nillable="true" ma:displayName="Math Settings" ma:internalName="Math_Settings">
      <xsd:simpleType>
        <xsd:restriction base="dms:Text"/>
      </xsd:simpleType>
    </xsd:element>
    <xsd:element name="Leaders" ma:index="34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5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6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37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38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Leaders" ma:index="39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40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41" nillable="true" ma:displayName="Has Leaders Only SectionGroup" ma:internalName="Has_Leaders_Only_SectionGroup">
      <xsd:simpleType>
        <xsd:restriction base="dms:Boolean"/>
      </xsd:simpleType>
    </xsd:element>
    <xsd:element name="MediaServiceGenerationTime" ma:index="4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4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4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4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46" nillable="true" ma:displayName="Length (seconds)" ma:internalName="MediaLengthInSeconds" ma:readOnly="true">
      <xsd:simpleType>
        <xsd:restriction base="dms:Unknown"/>
      </xsd:simpleType>
    </xsd:element>
    <xsd:element name="MediaServiceSearchProperties" ma:index="4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48" nillable="true" ma:displayName="_activity" ma:hidden="true" ma:internalName="_activity">
      <xsd:simpleType>
        <xsd:restriction base="dms:Note"/>
      </xsd:simpleType>
    </xsd:element>
    <xsd:element name="MediaServiceObjectDetectorVersions" ma:index="4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20638a-afd4-4eee-bb01-22b124cb726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Has_Teacher_Only_SectionGroup xmlns="a905bb39-04ff-4f40-af7e-cba87e1bcad7" xsi:nil="true"/>
    <Owner xmlns="a905bb39-04ff-4f40-af7e-cba87e1bcad7">
      <UserInfo>
        <DisplayName/>
        <AccountId xsi:nil="true"/>
        <AccountType/>
      </UserInfo>
    </Owner>
    <Leaders xmlns="a905bb39-04ff-4f40-af7e-cba87e1bcad7">
      <UserInfo>
        <DisplayName/>
        <AccountId xsi:nil="true"/>
        <AccountType/>
      </UserInfo>
    </Leaders>
    <DefaultSectionNames xmlns="a905bb39-04ff-4f40-af7e-cba87e1bcad7" xsi:nil="true"/>
    <Is_Collaboration_Space_Locked xmlns="a905bb39-04ff-4f40-af7e-cba87e1bcad7" xsi:nil="true"/>
    <Templates xmlns="a905bb39-04ff-4f40-af7e-cba87e1bcad7" xsi:nil="true"/>
    <Members xmlns="a905bb39-04ff-4f40-af7e-cba87e1bcad7">
      <UserInfo>
        <DisplayName/>
        <AccountId xsi:nil="true"/>
        <AccountType/>
      </UserInfo>
    </Members>
    <Member_Groups xmlns="a905bb39-04ff-4f40-af7e-cba87e1bcad7">
      <UserInfo>
        <DisplayName/>
        <AccountId xsi:nil="true"/>
        <AccountType/>
      </UserInfo>
    </Member_Groups>
    <FolderType xmlns="a905bb39-04ff-4f40-af7e-cba87e1bcad7" xsi:nil="true"/>
    <CultureName xmlns="a905bb39-04ff-4f40-af7e-cba87e1bcad7" xsi:nil="true"/>
    <Invited_Students xmlns="a905bb39-04ff-4f40-af7e-cba87e1bcad7" xsi:nil="true"/>
    <LMS_Mappings xmlns="a905bb39-04ff-4f40-af7e-cba87e1bcad7" xsi:nil="true"/>
    <Math_Settings xmlns="a905bb39-04ff-4f40-af7e-cba87e1bcad7" xsi:nil="true"/>
    <Has_Leaders_Only_SectionGroup xmlns="a905bb39-04ff-4f40-af7e-cba87e1bcad7" xsi:nil="true"/>
    <AppVersion xmlns="a905bb39-04ff-4f40-af7e-cba87e1bcad7" xsi:nil="true"/>
    <Invited_Members xmlns="a905bb39-04ff-4f40-af7e-cba87e1bcad7" xsi:nil="true"/>
    <_activity xmlns="a905bb39-04ff-4f40-af7e-cba87e1bcad7" xsi:nil="true"/>
    <Self_Registration_Enabled xmlns="a905bb39-04ff-4f40-af7e-cba87e1bcad7" xsi:nil="true"/>
    <Distribution_Groups xmlns="a905bb39-04ff-4f40-af7e-cba87e1bcad7" xsi:nil="true"/>
    <Invited_Teachers xmlns="a905bb39-04ff-4f40-af7e-cba87e1bcad7" xsi:nil="true"/>
    <IsNotebookLocked xmlns="a905bb39-04ff-4f40-af7e-cba87e1bcad7" xsi:nil="true"/>
    <NotebookType xmlns="a905bb39-04ff-4f40-af7e-cba87e1bcad7" xsi:nil="true"/>
    <Teachers xmlns="a905bb39-04ff-4f40-af7e-cba87e1bcad7">
      <UserInfo>
        <DisplayName/>
        <AccountId xsi:nil="true"/>
        <AccountType/>
      </UserInfo>
    </Teachers>
    <Students xmlns="a905bb39-04ff-4f40-af7e-cba87e1bcad7">
      <UserInfo>
        <DisplayName/>
        <AccountId xsi:nil="true"/>
        <AccountType/>
      </UserInfo>
    </Students>
    <Student_Groups xmlns="a905bb39-04ff-4f40-af7e-cba87e1bcad7">
      <UserInfo>
        <DisplayName/>
        <AccountId xsi:nil="true"/>
        <AccountType/>
      </UserInfo>
    </Student_Groups>
    <TeamsChannelId xmlns="a905bb39-04ff-4f40-af7e-cba87e1bcad7" xsi:nil="true"/>
    <Invited_Leaders xmlns="a905bb39-04ff-4f40-af7e-cba87e1bcad7" xsi:nil="true"/>
  </documentManagement>
</p:properties>
</file>

<file path=customXml/itemProps1.xml><?xml version="1.0" encoding="utf-8"?>
<ds:datastoreItem xmlns:ds="http://schemas.openxmlformats.org/officeDocument/2006/customXml" ds:itemID="{4DBA11A3-BCB3-4171-B1B9-4242BB4B84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C642072-3DB4-47FB-BFC4-0A81159A553A}">
  <ds:schemaRefs>
    <ds:schemaRef ds:uri="8e20638a-afd4-4eee-bb01-22b124cb726f"/>
    <ds:schemaRef ds:uri="a905bb39-04ff-4f40-af7e-cba87e1bcad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56F216B-1F57-481A-A726-225EF29602BF}">
  <ds:schemaRefs>
    <ds:schemaRef ds:uri="8e20638a-afd4-4eee-bb01-22b124cb726f"/>
    <ds:schemaRef ds:uri="a905bb39-04ff-4f40-af7e-cba87e1bcad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622</Words>
  <Application>Microsoft Office PowerPoint</Application>
  <PresentationFormat>מותאם אישית</PresentationFormat>
  <Paragraphs>147</Paragraphs>
  <Slides>28</Slides>
  <Notes>28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28</vt:i4>
      </vt:variant>
    </vt:vector>
  </HeadingPairs>
  <TitlesOfParts>
    <vt:vector size="35" baseType="lpstr">
      <vt:lpstr>Calibri</vt:lpstr>
      <vt:lpstr>-apple-system</vt:lpstr>
      <vt:lpstr>Inter SemiBold</vt:lpstr>
      <vt:lpstr>Arial</vt:lpstr>
      <vt:lpstr>Bebas Neue</vt:lpstr>
      <vt:lpstr>Inter</vt:lpstr>
      <vt:lpstr>Blue and Green Modern Tech Branding Kit Presentation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USER</dc:creator>
  <cp:lastModifiedBy>אילון  עזרא</cp:lastModifiedBy>
  <cp:revision>1</cp:revision>
  <dcterms:modified xsi:type="dcterms:W3CDTF">2024-03-02T19:09:18Z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0x0101000E47942A27E7C249A077FFE5228E1DEF</vt:lpwstr>
  </property>
</Properties>
</file>